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3" r:id="rId3"/>
    <p:sldId id="294" r:id="rId4"/>
    <p:sldId id="295" r:id="rId5"/>
    <p:sldId id="263" r:id="rId6"/>
    <p:sldId id="264" r:id="rId7"/>
    <p:sldId id="265" r:id="rId8"/>
    <p:sldId id="279" r:id="rId9"/>
    <p:sldId id="278" r:id="rId10"/>
    <p:sldId id="280" r:id="rId11"/>
    <p:sldId id="266" r:id="rId12"/>
    <p:sldId id="281" r:id="rId13"/>
    <p:sldId id="291" r:id="rId14"/>
    <p:sldId id="292" r:id="rId15"/>
    <p:sldId id="267" r:id="rId16"/>
    <p:sldId id="286" r:id="rId17"/>
    <p:sldId id="268" r:id="rId18"/>
    <p:sldId id="287" r:id="rId19"/>
    <p:sldId id="282" r:id="rId20"/>
    <p:sldId id="283" r:id="rId21"/>
    <p:sldId id="284" r:id="rId22"/>
    <p:sldId id="285" r:id="rId23"/>
    <p:sldId id="288" r:id="rId24"/>
    <p:sldId id="289" r:id="rId25"/>
    <p:sldId id="290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32" y="-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64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38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5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01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3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56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4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03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02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58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37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118A-B4C9-4A04-825D-CF18B2BAEBBE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54A21-54A2-49A0-9890-EDB0F01A1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03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4365104"/>
            <a:ext cx="8424936" cy="1080120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002060"/>
                </a:solidFill>
              </a:rPr>
              <a:t>冰水機</a:t>
            </a:r>
            <a:r>
              <a:rPr lang="en-US" altLang="zh-TW" sz="4000" b="1" dirty="0">
                <a:solidFill>
                  <a:srgbClr val="002060"/>
                </a:solidFill>
              </a:rPr>
              <a:t>(Chiller)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其</a:t>
            </a:r>
            <a:r>
              <a:rPr lang="zh-TW" altLang="en-US" sz="4000" b="1" dirty="0">
                <a:solidFill>
                  <a:srgbClr val="002060"/>
                </a:solidFill>
              </a:rPr>
              <a:t>原理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及裝置作用</a:t>
            </a:r>
            <a:endParaRPr lang="en-US" altLang="zh-TW" sz="4000" b="1" dirty="0" smtClean="0">
              <a:solidFill>
                <a:srgbClr val="002060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827584" y="12687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旭亞精技有限公司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200" dirty="0" smtClean="0">
                <a:solidFill>
                  <a:srgbClr val="FF0000"/>
                </a:solidFill>
              </a:rPr>
              <a:t>ASAYA PRECISION TECHNOLOGY CO.,LTD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407604" y="2590056"/>
            <a:ext cx="6400800" cy="10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>
                <a:solidFill>
                  <a:srgbClr val="002060"/>
                </a:solidFill>
              </a:rPr>
              <a:t> 地址</a:t>
            </a:r>
            <a:r>
              <a:rPr lang="en-US" altLang="zh-TW" sz="1800" dirty="0" smtClean="0">
                <a:solidFill>
                  <a:srgbClr val="002060"/>
                </a:solidFill>
              </a:rPr>
              <a:t>:</a:t>
            </a:r>
            <a:r>
              <a:rPr lang="zh-TW" altLang="en-US" sz="1800" dirty="0" smtClean="0">
                <a:solidFill>
                  <a:srgbClr val="002060"/>
                </a:solidFill>
              </a:rPr>
              <a:t>新竹縣 竹北市環北路五路</a:t>
            </a:r>
            <a:r>
              <a:rPr lang="en-US" altLang="zh-TW" sz="1800" dirty="0" smtClean="0">
                <a:solidFill>
                  <a:srgbClr val="002060"/>
                </a:solidFill>
              </a:rPr>
              <a:t>298-15</a:t>
            </a:r>
            <a:r>
              <a:rPr lang="zh-TW" altLang="en-US" sz="1800" dirty="0" smtClean="0">
                <a:solidFill>
                  <a:srgbClr val="002060"/>
                </a:solidFill>
              </a:rPr>
              <a:t>號</a:t>
            </a:r>
            <a:endParaRPr lang="en-US" altLang="zh-TW" sz="1800" dirty="0" smtClean="0">
              <a:solidFill>
                <a:srgbClr val="002060"/>
              </a:solidFill>
            </a:endParaRPr>
          </a:p>
          <a:p>
            <a:r>
              <a:rPr lang="en-US" altLang="zh-TW" sz="1800" dirty="0" smtClean="0">
                <a:solidFill>
                  <a:srgbClr val="002060"/>
                </a:solidFill>
              </a:rPr>
              <a:t>TEL : 03-5722969     FAX : 03-5727266</a:t>
            </a:r>
          </a:p>
          <a:p>
            <a:r>
              <a:rPr lang="en-US" altLang="zh-TW" sz="1800" dirty="0" smtClean="0">
                <a:solidFill>
                  <a:srgbClr val="002060"/>
                </a:solidFill>
              </a:rPr>
              <a:t> E-mail: frankie_lin@asaya.com.tw</a:t>
            </a:r>
            <a:endParaRPr lang="zh-TW" altLang="en-US" sz="1800" dirty="0">
              <a:solidFill>
                <a:srgbClr val="00206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88640"/>
            <a:ext cx="1524000" cy="12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>
                <a:solidFill>
                  <a:srgbClr val="C00000"/>
                </a:solidFill>
              </a:rPr>
              <a:t>冷凝器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冷凝器</a:t>
            </a:r>
            <a:r>
              <a:rPr lang="en-US" altLang="zh-TW" dirty="0">
                <a:solidFill>
                  <a:srgbClr val="FF0000"/>
                </a:solidFill>
              </a:rPr>
              <a:t>(Condenser)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水冷</a:t>
            </a:r>
            <a:r>
              <a:rPr lang="zh-TW" altLang="en-US" dirty="0">
                <a:solidFill>
                  <a:srgbClr val="002060"/>
                </a:solidFill>
              </a:rPr>
              <a:t>式</a:t>
            </a:r>
            <a:r>
              <a:rPr lang="zh-TW" altLang="en-US" dirty="0" smtClean="0">
                <a:solidFill>
                  <a:srgbClr val="002060"/>
                </a:solidFill>
              </a:rPr>
              <a:t>冷凝器</a:t>
            </a:r>
            <a:r>
              <a:rPr lang="zh-TW" altLang="en-US" dirty="0">
                <a:solidFill>
                  <a:srgbClr val="002060"/>
                </a:solidFill>
              </a:rPr>
              <a:t>：</a:t>
            </a:r>
            <a:endParaRPr lang="en-US" altLang="zh-TW" dirty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72960"/>
            <a:ext cx="2160565" cy="141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891142"/>
            <a:ext cx="2305605" cy="173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6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19" y="4881096"/>
            <a:ext cx="2448725" cy="186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5967"/>
            <a:ext cx="3044486" cy="202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98" y="2420888"/>
            <a:ext cx="2123722" cy="212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圖片 13"/>
          <p:cNvPicPr/>
          <p:nvPr/>
        </p:nvPicPr>
        <p:blipFill>
          <a:blip r:embed="rId9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>
                <a:solidFill>
                  <a:srgbClr val="C00000"/>
                </a:solidFill>
              </a:rPr>
              <a:t>膨脹閥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膨脹閥</a:t>
            </a:r>
            <a:r>
              <a:rPr lang="en-US" altLang="zh-TW" b="1" dirty="0">
                <a:solidFill>
                  <a:srgbClr val="FF0000"/>
                </a:solidFill>
              </a:rPr>
              <a:t>(Expansion valve)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為節流元件，降低冷媒壓力、調整冷媒流量。一般安裝於冷凝器和蒸發器之間。將高壓常溫的液態冷媒，分流成低溫低壓的濕蒸氣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04040"/>
            <a:ext cx="2948198" cy="264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06440"/>
            <a:ext cx="3530771" cy="263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763688" y="6339464"/>
            <a:ext cx="20882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</a:rPr>
              <a:t>電子式膨漲閥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80112" y="6435209"/>
            <a:ext cx="20882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</a:rPr>
              <a:t>熱力式膨漲閥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pic>
        <p:nvPicPr>
          <p:cNvPr id="10" name="圖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>
                <a:solidFill>
                  <a:srgbClr val="C00000"/>
                </a:solidFill>
              </a:rPr>
              <a:t>蒸發器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蒸發器</a:t>
            </a:r>
            <a:r>
              <a:rPr lang="en-US" altLang="zh-TW" b="1" dirty="0">
                <a:solidFill>
                  <a:srgbClr val="FF0000"/>
                </a:solidFill>
              </a:rPr>
              <a:t>(Evaporator)</a:t>
            </a:r>
            <a:r>
              <a:rPr lang="zh-TW" altLang="en-US" b="1" dirty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液態冷媒蒸發成為氣態冷媒，需要大量的熱，蒸發器就是利用此原理將膨脹閥送來低溫、液態冷媒，在低壓下吸收週圍的熱量而蒸發，以達冷卻的目的。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77072"/>
            <a:ext cx="2247356" cy="207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2808312" cy="223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763688" y="6372036"/>
            <a:ext cx="20882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盤管式蒸發器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52120" y="6381328"/>
            <a:ext cx="20882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板式蒸發器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</a:t>
            </a:r>
            <a:r>
              <a:rPr lang="zh-TW" altLang="en-US" b="1" dirty="0" smtClean="0">
                <a:solidFill>
                  <a:srgbClr val="002060"/>
                </a:solidFill>
              </a:rPr>
              <a:t>機加外篇－</a:t>
            </a:r>
            <a:r>
              <a:rPr lang="zh-TW" altLang="en-US" b="1" dirty="0" smtClean="0">
                <a:solidFill>
                  <a:srgbClr val="FF0000"/>
                </a:solidFill>
              </a:rPr>
              <a:t>循環泵浦水路系統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循環泵</a:t>
            </a:r>
            <a:r>
              <a:rPr lang="zh-TW" altLang="en-US" b="1" dirty="0" smtClean="0">
                <a:solidFill>
                  <a:srgbClr val="FF0000"/>
                </a:solidFill>
              </a:rPr>
              <a:t>浦水路系統：</a:t>
            </a:r>
            <a:endParaRPr lang="zh-TW" altLang="en-US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循環泵浦的主要功能，是將制冷過後的冰水送去設備使用，並再次回到冰水機。在選擇循環泵浦時，須考慮到設備所需使用的壓力、流量或溫度。 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馬達過載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流量不足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水壓不足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endParaRPr lang="zh-TW" altLang="en-US" dirty="0">
              <a:solidFill>
                <a:srgbClr val="002060"/>
              </a:solidFill>
            </a:endParaRP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340028"/>
            <a:ext cx="879673" cy="79208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645024"/>
            <a:ext cx="2055490" cy="174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42842"/>
            <a:ext cx="1829569" cy="114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4572000" y="5589240"/>
            <a:ext cx="3600399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FF00"/>
                </a:solidFill>
              </a:rPr>
              <a:t>旭亞</a:t>
            </a:r>
            <a:r>
              <a:rPr lang="en-US" altLang="zh-TW" sz="2800" b="1" dirty="0" smtClean="0">
                <a:solidFill>
                  <a:srgbClr val="FFFF00"/>
                </a:solidFill>
              </a:rPr>
              <a:t>-PUMP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維修部門</a:t>
            </a:r>
            <a:endParaRPr lang="en-US" altLang="zh-TW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50912" y="274638"/>
            <a:ext cx="8229600" cy="1143000"/>
          </a:xfrm>
        </p:spPr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冰水機加外篇</a:t>
            </a:r>
            <a:r>
              <a:rPr lang="zh-TW" altLang="en-US" b="1" dirty="0" smtClean="0">
                <a:solidFill>
                  <a:srgbClr val="002060"/>
                </a:solidFill>
              </a:rPr>
              <a:t>－</a:t>
            </a:r>
            <a:r>
              <a:rPr lang="zh-TW" altLang="en-US" b="1" dirty="0" smtClean="0">
                <a:solidFill>
                  <a:srgbClr val="FF0000"/>
                </a:solidFill>
              </a:rPr>
              <a:t>電控模組系統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9675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電控模組系統：</a:t>
            </a:r>
          </a:p>
          <a:p>
            <a:pPr lvl="1"/>
            <a:r>
              <a:rPr lang="zh-TW" altLang="en-US" dirty="0"/>
              <a:t>要讓冰水機操作順暢、安全且更具備成本效益之要求下</a:t>
            </a:r>
            <a:r>
              <a:rPr lang="zh-TW" altLang="en-US" dirty="0" smtClean="0"/>
              <a:t>，必須</a:t>
            </a:r>
            <a:r>
              <a:rPr lang="zh-TW" altLang="en-US" dirty="0"/>
              <a:t>要配置與冰水機相對應的控制系統。在冰水機發生異常時能立即了解問題發生所在，以進行相對應之處理方式，讓冰水機使用壽命更為延長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</a:p>
          <a:p>
            <a:pPr lvl="2"/>
            <a:r>
              <a:rPr lang="zh-TW" altLang="en-US" dirty="0" smtClean="0"/>
              <a:t>壓縮機過載保護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LED</a:t>
            </a:r>
            <a:r>
              <a:rPr lang="zh-TW" altLang="en-US" dirty="0" smtClean="0"/>
              <a:t>異常顥示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冷媒超高洩壓裝置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電源欠相保護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冰水機</a:t>
            </a:r>
            <a:r>
              <a:rPr lang="en-US" altLang="zh-TW" dirty="0" smtClean="0"/>
              <a:t>PUMP</a:t>
            </a:r>
            <a:r>
              <a:rPr lang="zh-TW" altLang="en-US" dirty="0" smtClean="0"/>
              <a:t>過載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馬達逆相控制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安全斷電裝置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IC</a:t>
            </a:r>
            <a:r>
              <a:rPr lang="zh-TW" altLang="en-US" dirty="0" smtClean="0"/>
              <a:t>故障緊急停止控制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156942" y="4548043"/>
            <a:ext cx="3600399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FF00"/>
                </a:solidFill>
              </a:rPr>
              <a:t>旭亞</a:t>
            </a:r>
            <a:r>
              <a:rPr lang="en-US" altLang="zh-TW" sz="2800" b="1" dirty="0" smtClean="0">
                <a:solidFill>
                  <a:srgbClr val="FFFF00"/>
                </a:solidFill>
              </a:rPr>
              <a:t>-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工控維修部門</a:t>
            </a:r>
            <a:endParaRPr lang="en-US" altLang="zh-TW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</a:t>
            </a:r>
            <a:r>
              <a:rPr lang="zh-TW" altLang="en-US" b="1" dirty="0" smtClean="0">
                <a:solidFill>
                  <a:srgbClr val="002060"/>
                </a:solidFill>
              </a:rPr>
              <a:t>原理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冰水機製冷的主要運作</a:t>
            </a:r>
            <a:r>
              <a:rPr lang="zh-TW" altLang="en-US" dirty="0" smtClean="0">
                <a:solidFill>
                  <a:srgbClr val="FF0000"/>
                </a:solidFill>
              </a:rPr>
              <a:t>原理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透過</a:t>
            </a:r>
            <a:r>
              <a:rPr lang="zh-TW" altLang="en-US" dirty="0">
                <a:solidFill>
                  <a:srgbClr val="002060"/>
                </a:solidFill>
              </a:rPr>
              <a:t>壓縮機將冷媒壓縮成高壓高溫的液態冷媒，並進入冷凝器冷凝成高壓常溫液態冷煤，為了能夠冷媒回到低溫可吸熱的</a:t>
            </a:r>
            <a:r>
              <a:rPr lang="zh-TW" altLang="en-US" dirty="0" smtClean="0">
                <a:solidFill>
                  <a:srgbClr val="002060"/>
                </a:solidFill>
              </a:rPr>
              <a:t>狀態</a:t>
            </a:r>
            <a:r>
              <a:rPr lang="en-US" altLang="zh-TW" dirty="0" smtClean="0">
                <a:solidFill>
                  <a:srgbClr val="002060"/>
                </a:solidFill>
              </a:rPr>
              <a:t>.</a:t>
            </a: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利用</a:t>
            </a:r>
            <a:r>
              <a:rPr lang="zh-TW" altLang="en-US" dirty="0">
                <a:solidFill>
                  <a:srgbClr val="002060"/>
                </a:solidFill>
              </a:rPr>
              <a:t>膨脹閥</a:t>
            </a:r>
            <a:r>
              <a:rPr lang="en-US" altLang="zh-TW" dirty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節流元件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  <a:r>
              <a:rPr lang="zh-TW" altLang="en-US" dirty="0">
                <a:solidFill>
                  <a:srgbClr val="002060"/>
                </a:solidFill>
              </a:rPr>
              <a:t>進行汽化，冷媒因變相而形成低壓、低溫的汽化效果，進入蒸發器讓負載側的熱量可以被降溫以及冷卻，而蒸發器的冷媒側也因為吸熱後，回到了低壓的液體狀態，最後一次回到壓縮機進行壓縮循環，達到重複製冷之效果，而每個環節是連續不間斷的，以保持穩定製冷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水</a:t>
            </a:r>
            <a:r>
              <a:rPr lang="zh-TW" altLang="en-US" b="1" dirty="0">
                <a:solidFill>
                  <a:srgbClr val="002060"/>
                </a:solidFill>
              </a:rPr>
              <a:t>冷式冰水機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水冷式冰水機冷凝器</a:t>
            </a:r>
            <a:r>
              <a:rPr lang="zh-TW" altLang="en-US" dirty="0">
                <a:solidFill>
                  <a:srgbClr val="002060"/>
                </a:solidFill>
              </a:rPr>
              <a:t>是靠著</a:t>
            </a:r>
            <a:r>
              <a:rPr lang="zh-TW" altLang="en-US" b="1" dirty="0">
                <a:solidFill>
                  <a:srgbClr val="FF0000"/>
                </a:solidFill>
              </a:rPr>
              <a:t>水循環</a:t>
            </a:r>
            <a:r>
              <a:rPr lang="zh-TW" altLang="en-US" dirty="0">
                <a:solidFill>
                  <a:srgbClr val="002060"/>
                </a:solidFill>
              </a:rPr>
              <a:t>來幫助</a:t>
            </a:r>
            <a:r>
              <a:rPr lang="zh-TW" altLang="en-US" b="1" dirty="0">
                <a:solidFill>
                  <a:srgbClr val="FF0000"/>
                </a:solidFill>
              </a:rPr>
              <a:t>冷媒進行降溫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2060"/>
                </a:solidFill>
              </a:rPr>
              <a:t>常見的冷凝器有板式與殼管式，因此需要多安裝一組冷卻水塔，藉由泵浦將冷卻水送往水冷式冷凝器幫助冷媒</a:t>
            </a:r>
            <a:r>
              <a:rPr lang="zh-TW" altLang="en-US" dirty="0" smtClean="0">
                <a:solidFill>
                  <a:srgbClr val="002060"/>
                </a:solidFill>
              </a:rPr>
              <a:t>降溫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優點：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冷凝效果比風冷式冰機水高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缺點：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需多安裝一台冷卻水塔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放置空間較無限制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冷凝器會受水質影響（水垢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zh-TW" altLang="en-US" dirty="0" smtClean="0">
                <a:solidFill>
                  <a:srgbClr val="002060"/>
                </a:solidFill>
              </a:rPr>
              <a:t>青苔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zh-TW" altLang="en-US" dirty="0" smtClean="0">
                <a:solidFill>
                  <a:srgbClr val="002060"/>
                </a:solidFill>
              </a:rPr>
              <a:t>鏽蝕）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水</a:t>
            </a:r>
            <a:r>
              <a:rPr lang="zh-TW" altLang="en-US" b="1" dirty="0">
                <a:solidFill>
                  <a:srgbClr val="002060"/>
                </a:solidFill>
              </a:rPr>
              <a:t>冷式冰水機 </a:t>
            </a:r>
            <a:r>
              <a:rPr lang="en-US" altLang="zh-TW" b="1" dirty="0">
                <a:solidFill>
                  <a:srgbClr val="002060"/>
                </a:solidFill>
              </a:rPr>
              <a:t>- </a:t>
            </a:r>
            <a:r>
              <a:rPr lang="zh-TW" altLang="en-US" b="1" dirty="0" smtClean="0">
                <a:solidFill>
                  <a:srgbClr val="002060"/>
                </a:solidFill>
              </a:rPr>
              <a:t>示意圖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772816"/>
            <a:ext cx="778033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氣</a:t>
            </a:r>
            <a:r>
              <a:rPr lang="zh-TW" altLang="en-US" b="1" dirty="0" smtClean="0">
                <a:solidFill>
                  <a:srgbClr val="002060"/>
                </a:solidFill>
              </a:rPr>
              <a:t>冷</a:t>
            </a:r>
            <a:r>
              <a:rPr lang="zh-TW" altLang="en-US" b="1" dirty="0">
                <a:solidFill>
                  <a:srgbClr val="002060"/>
                </a:solidFill>
              </a:rPr>
              <a:t>式冰水機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風冷式冰水機</a:t>
            </a:r>
            <a:r>
              <a:rPr lang="zh-TW" altLang="en-US" dirty="0">
                <a:solidFill>
                  <a:srgbClr val="002060"/>
                </a:solidFill>
              </a:rPr>
              <a:t>冷凝器是靠著</a:t>
            </a:r>
            <a:r>
              <a:rPr lang="zh-TW" altLang="en-US" b="1" dirty="0">
                <a:solidFill>
                  <a:srgbClr val="FF0000"/>
                </a:solidFill>
              </a:rPr>
              <a:t>空氣的流動</a:t>
            </a:r>
            <a:r>
              <a:rPr lang="zh-TW" altLang="en-US" dirty="0">
                <a:solidFill>
                  <a:srgbClr val="002060"/>
                </a:solidFill>
              </a:rPr>
              <a:t>來幫助</a:t>
            </a:r>
            <a:r>
              <a:rPr lang="zh-TW" altLang="en-US" b="1" dirty="0">
                <a:solidFill>
                  <a:srgbClr val="FF0000"/>
                </a:solidFill>
              </a:rPr>
              <a:t>冷媒進行降溫</a:t>
            </a:r>
            <a:r>
              <a:rPr lang="zh-TW" altLang="en-US" dirty="0">
                <a:solidFill>
                  <a:srgbClr val="002060"/>
                </a:solidFill>
              </a:rPr>
              <a:t>，由於空氣的熱傳導速度和熱容量較水來得不佳，因此冷凝器會多加裝散熱鰭片以大幅增加散熱面積，並加裝風機助於空氣快速的流動增加冷卻的效率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優點：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不需安裝冷卻水塔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廠務配線較容易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缺點：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機台上需加裝一組風機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需放置通風良好處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體積大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含熱散鯺片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氣</a:t>
            </a:r>
            <a:r>
              <a:rPr lang="zh-TW" altLang="en-US" b="1" dirty="0" smtClean="0">
                <a:solidFill>
                  <a:srgbClr val="002060"/>
                </a:solidFill>
              </a:rPr>
              <a:t>冷</a:t>
            </a:r>
            <a:r>
              <a:rPr lang="zh-TW" altLang="en-US" b="1" dirty="0">
                <a:solidFill>
                  <a:srgbClr val="002060"/>
                </a:solidFill>
              </a:rPr>
              <a:t>式冰水機 </a:t>
            </a:r>
            <a:r>
              <a:rPr lang="en-US" altLang="zh-TW" b="1" dirty="0">
                <a:solidFill>
                  <a:srgbClr val="002060"/>
                </a:solidFill>
              </a:rPr>
              <a:t>- </a:t>
            </a:r>
            <a:r>
              <a:rPr lang="zh-TW" altLang="en-US" b="1" dirty="0" smtClean="0">
                <a:solidFill>
                  <a:srgbClr val="002060"/>
                </a:solidFill>
              </a:rPr>
              <a:t>示意圖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6" y="1556792"/>
            <a:ext cx="7780337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大綱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b="1" dirty="0" smtClean="0">
                <a:solidFill>
                  <a:srgbClr val="002B82"/>
                </a:solidFill>
              </a:rPr>
              <a:t>旭亞可以做什麼</a:t>
            </a:r>
            <a:r>
              <a:rPr lang="en-US" altLang="zh-TW" b="1" dirty="0" smtClean="0">
                <a:solidFill>
                  <a:srgbClr val="002B82"/>
                </a:solidFill>
              </a:rPr>
              <a:t>?</a:t>
            </a: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冰水機是什麼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冰水機基本結構介紹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冰水機原理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冰水機種類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冷煤種類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>
                <a:solidFill>
                  <a:srgbClr val="002B82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B82"/>
                </a:solidFill>
              </a:rPr>
              <a:t>Chiller</a:t>
            </a:r>
            <a:r>
              <a:rPr lang="zh-TW" altLang="en-US" b="1" dirty="0" smtClean="0">
                <a:solidFill>
                  <a:srgbClr val="002B82"/>
                </a:solidFill>
              </a:rPr>
              <a:t>範例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en-US" altLang="zh-TW" b="1" dirty="0">
                <a:solidFill>
                  <a:srgbClr val="002B82"/>
                </a:solidFill>
                <a:latin typeface="+mj-ea"/>
              </a:rPr>
              <a:t>CHILLER</a:t>
            </a:r>
            <a:r>
              <a:rPr lang="zh-TW" altLang="en-US" b="1" dirty="0">
                <a:solidFill>
                  <a:srgbClr val="002B82"/>
                </a:solidFill>
                <a:latin typeface="+mj-ea"/>
              </a:rPr>
              <a:t>測試重點</a:t>
            </a:r>
            <a:r>
              <a:rPr lang="zh-TW" altLang="en-US" b="1" dirty="0" smtClean="0">
                <a:solidFill>
                  <a:srgbClr val="002B82"/>
                </a:solidFill>
                <a:latin typeface="+mj-ea"/>
              </a:rPr>
              <a:t>整理</a:t>
            </a:r>
            <a:endParaRPr lang="en-US" altLang="zh-TW" b="1" dirty="0" smtClean="0">
              <a:solidFill>
                <a:srgbClr val="002B82"/>
              </a:solidFill>
              <a:latin typeface="+mj-ea"/>
            </a:endParaRPr>
          </a:p>
          <a:p>
            <a:r>
              <a:rPr lang="zh-TW" altLang="en-US" b="1" dirty="0">
                <a:solidFill>
                  <a:srgbClr val="002B82"/>
                </a:solidFill>
              </a:rPr>
              <a:t>冰水機常見故障原因及</a:t>
            </a:r>
            <a:r>
              <a:rPr lang="zh-TW" altLang="en-US" b="1" dirty="0" smtClean="0">
                <a:solidFill>
                  <a:srgbClr val="002B82"/>
                </a:solidFill>
              </a:rPr>
              <a:t>排除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en-US" altLang="zh-TW" b="1" dirty="0">
                <a:solidFill>
                  <a:srgbClr val="002B82"/>
                </a:solidFill>
                <a:latin typeface="+mn-ea"/>
              </a:rPr>
              <a:t>CHILLER</a:t>
            </a:r>
            <a:r>
              <a:rPr lang="zh-TW" altLang="en-US" b="1" dirty="0">
                <a:solidFill>
                  <a:srgbClr val="002B82"/>
                </a:solidFill>
                <a:latin typeface="+mn-ea"/>
              </a:rPr>
              <a:t>維修標準</a:t>
            </a:r>
            <a:r>
              <a:rPr lang="zh-TW" altLang="en-US" b="1" dirty="0" smtClean="0">
                <a:solidFill>
                  <a:srgbClr val="002B82"/>
                </a:solidFill>
                <a:latin typeface="+mn-ea"/>
              </a:rPr>
              <a:t>流程</a:t>
            </a:r>
            <a:endParaRPr lang="en-US" altLang="zh-TW" b="1" dirty="0" smtClean="0">
              <a:solidFill>
                <a:srgbClr val="002B82"/>
              </a:solidFill>
              <a:latin typeface="+mn-ea"/>
            </a:endParaRPr>
          </a:p>
          <a:p>
            <a:r>
              <a:rPr lang="zh-TW" altLang="en-US" b="1" dirty="0">
                <a:solidFill>
                  <a:srgbClr val="002B82"/>
                </a:solidFill>
              </a:rPr>
              <a:t>各廠牌維修</a:t>
            </a:r>
            <a:r>
              <a:rPr lang="zh-TW" altLang="en-US" b="1" dirty="0" smtClean="0">
                <a:solidFill>
                  <a:srgbClr val="002B82"/>
                </a:solidFill>
              </a:rPr>
              <a:t>列表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en-US" altLang="zh-TW" b="1" dirty="0">
                <a:solidFill>
                  <a:srgbClr val="002B82"/>
                </a:solidFill>
              </a:rPr>
              <a:t>CHILLER </a:t>
            </a:r>
            <a:r>
              <a:rPr lang="zh-TW" altLang="en-US" b="1" dirty="0">
                <a:solidFill>
                  <a:srgbClr val="002B82"/>
                </a:solidFill>
              </a:rPr>
              <a:t>實</a:t>
            </a:r>
            <a:r>
              <a:rPr lang="zh-TW" altLang="en-US" b="1" dirty="0" smtClean="0">
                <a:solidFill>
                  <a:srgbClr val="002B82"/>
                </a:solidFill>
              </a:rPr>
              <a:t>蹟</a:t>
            </a:r>
            <a:endParaRPr lang="en-US" altLang="zh-TW" b="1" dirty="0" smtClean="0">
              <a:solidFill>
                <a:srgbClr val="002B82"/>
              </a:solidFill>
            </a:endParaRPr>
          </a:p>
          <a:p>
            <a:r>
              <a:rPr lang="zh-TW" altLang="en-US" b="1" dirty="0" smtClean="0">
                <a:solidFill>
                  <a:srgbClr val="002B82"/>
                </a:solidFill>
              </a:rPr>
              <a:t>介紹旭亞</a:t>
            </a:r>
            <a:endParaRPr lang="en-US" altLang="zh-TW" b="1" dirty="0" smtClean="0">
              <a:solidFill>
                <a:srgbClr val="002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4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冷媒種類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冷媒</a:t>
            </a:r>
            <a:r>
              <a:rPr lang="zh-TW" altLang="en-US" dirty="0">
                <a:solidFill>
                  <a:srgbClr val="002060"/>
                </a:solidFill>
              </a:rPr>
              <a:t>，又稱</a:t>
            </a:r>
            <a:r>
              <a:rPr lang="zh-TW" altLang="en-US" b="1" dirty="0">
                <a:solidFill>
                  <a:srgbClr val="002060"/>
                </a:solidFill>
              </a:rPr>
              <a:t>製冷劑</a:t>
            </a:r>
            <a:r>
              <a:rPr lang="zh-TW" altLang="en-US" dirty="0">
                <a:solidFill>
                  <a:srgbClr val="002060"/>
                </a:solidFill>
              </a:rPr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致冷劑</a:t>
            </a:r>
            <a:r>
              <a:rPr lang="zh-TW" altLang="en-US" dirty="0">
                <a:solidFill>
                  <a:srgbClr val="002060"/>
                </a:solidFill>
              </a:rPr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雪種</a:t>
            </a:r>
            <a:r>
              <a:rPr lang="zh-TW" altLang="en-US" dirty="0">
                <a:solidFill>
                  <a:srgbClr val="002060"/>
                </a:solidFill>
              </a:rPr>
              <a:t>，是</a:t>
            </a:r>
            <a:r>
              <a:rPr lang="zh-TW" altLang="en-US" dirty="0" smtClean="0">
                <a:solidFill>
                  <a:srgbClr val="002060"/>
                </a:solidFill>
              </a:rPr>
              <a:t>各種</a:t>
            </a:r>
            <a:r>
              <a:rPr lang="zh-TW" altLang="en-US" dirty="0" smtClean="0">
                <a:solidFill>
                  <a:srgbClr val="FF0000"/>
                </a:solidFill>
              </a:rPr>
              <a:t>熱機</a:t>
            </a:r>
            <a:r>
              <a:rPr lang="zh-TW" altLang="en-US" dirty="0" smtClean="0">
                <a:solidFill>
                  <a:srgbClr val="002060"/>
                </a:solidFill>
              </a:rPr>
              <a:t>中</a:t>
            </a:r>
            <a:r>
              <a:rPr lang="zh-TW" altLang="en-US" dirty="0">
                <a:solidFill>
                  <a:srgbClr val="002060"/>
                </a:solidFill>
              </a:rPr>
              <a:t>藉以</a:t>
            </a:r>
            <a:r>
              <a:rPr lang="zh-TW" altLang="en-US" dirty="0" smtClean="0">
                <a:solidFill>
                  <a:srgbClr val="002060"/>
                </a:solidFill>
              </a:rPr>
              <a:t>完成</a:t>
            </a:r>
            <a:r>
              <a:rPr lang="zh-TW" altLang="en-US" dirty="0" smtClean="0">
                <a:solidFill>
                  <a:srgbClr val="FF0000"/>
                </a:solidFill>
              </a:rPr>
              <a:t>能量</a:t>
            </a:r>
            <a:r>
              <a:rPr lang="zh-TW" altLang="en-US" dirty="0" smtClean="0">
                <a:solidFill>
                  <a:srgbClr val="002060"/>
                </a:solidFill>
              </a:rPr>
              <a:t>轉化</a:t>
            </a:r>
            <a:r>
              <a:rPr lang="zh-TW" altLang="en-US" dirty="0">
                <a:solidFill>
                  <a:srgbClr val="002060"/>
                </a:solidFill>
              </a:rPr>
              <a:t>的媒介物質。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環保冷媒：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2060"/>
                </a:solidFill>
              </a:rPr>
              <a:t>R401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 、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R404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、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R32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、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R406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 、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R407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 、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R410…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</a:rPr>
              <a:t>等</a:t>
            </a:r>
            <a:r>
              <a:rPr lang="en-US" altLang="zh-TW" dirty="0" smtClean="0">
                <a:solidFill>
                  <a:srgbClr val="002060"/>
                </a:solidFill>
                <a:latin typeface="新細明體"/>
              </a:rPr>
              <a:t>.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不環保</a:t>
            </a:r>
            <a:r>
              <a:rPr lang="zh-TW" altLang="en-US" dirty="0">
                <a:solidFill>
                  <a:srgbClr val="002060"/>
                </a:solidFill>
              </a:rPr>
              <a:t>冷媒</a:t>
            </a:r>
            <a:r>
              <a:rPr lang="zh-TW" altLang="en-US" dirty="0" smtClean="0">
                <a:solidFill>
                  <a:srgbClr val="002060"/>
                </a:solidFill>
              </a:rPr>
              <a:t>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2060"/>
                </a:solidFill>
              </a:rPr>
              <a:t>R12</a:t>
            </a:r>
            <a:r>
              <a:rPr lang="zh-TW" altLang="en-US" dirty="0" smtClean="0">
                <a:solidFill>
                  <a:srgbClr val="002060"/>
                </a:solidFill>
                <a:latin typeface="新細明體"/>
                <a:ea typeface="新細明體"/>
              </a:rPr>
              <a:t>、</a:t>
            </a:r>
            <a:r>
              <a:rPr lang="en-US" altLang="zh-TW" dirty="0" smtClean="0">
                <a:solidFill>
                  <a:srgbClr val="002060"/>
                </a:solidFill>
              </a:rPr>
              <a:t>R22</a:t>
            </a:r>
            <a:r>
              <a:rPr lang="en-US" altLang="zh-TW" sz="1600" dirty="0" smtClean="0">
                <a:solidFill>
                  <a:srgbClr val="002060"/>
                </a:solidFill>
              </a:rPr>
              <a:t>(2020</a:t>
            </a:r>
            <a:r>
              <a:rPr lang="zh-TW" altLang="en-US" sz="1600" dirty="0">
                <a:solidFill>
                  <a:srgbClr val="002060"/>
                </a:solidFill>
              </a:rPr>
              <a:t>年起進口配額歸零</a:t>
            </a:r>
            <a:r>
              <a:rPr lang="en-US" altLang="zh-TW" sz="1600" dirty="0" smtClean="0">
                <a:solidFill>
                  <a:srgbClr val="002060"/>
                </a:solidFill>
              </a:rPr>
              <a:t>)-&gt;</a:t>
            </a:r>
            <a:r>
              <a:rPr lang="en-US" altLang="zh-TW" dirty="0" smtClean="0">
                <a:solidFill>
                  <a:srgbClr val="002060"/>
                </a:solidFill>
              </a:rPr>
              <a:t>22A/R417</a:t>
            </a:r>
            <a:endParaRPr lang="en-US" altLang="zh-TW" dirty="0">
              <a:solidFill>
                <a:srgbClr val="002060"/>
              </a:solidFill>
            </a:endParaRPr>
          </a:p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933056"/>
            <a:ext cx="2205980" cy="253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060"/>
                </a:solidFill>
              </a:rPr>
              <a:t>Chiller-1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邏輯基板</a:t>
            </a:r>
            <a:r>
              <a:rPr lang="en-US" altLang="zh-TW" dirty="0" smtClean="0">
                <a:solidFill>
                  <a:srgbClr val="002060"/>
                </a:solidFill>
              </a:rPr>
              <a:t>OVEN_P6502_SANYO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Chiller System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446586" cy="353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49931"/>
            <a:ext cx="2159856" cy="281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3851920" y="429309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96" y="2204864"/>
            <a:ext cx="1825056" cy="15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3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060"/>
                </a:solidFill>
              </a:rPr>
              <a:t>Chiller-2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EO Technics </a:t>
            </a:r>
            <a:r>
              <a:rPr lang="zh-TW" altLang="en-US" dirty="0" smtClean="0">
                <a:solidFill>
                  <a:srgbClr val="002060"/>
                </a:solidFill>
              </a:rPr>
              <a:t>雷射雕刻</a:t>
            </a:r>
            <a:r>
              <a:rPr lang="en-US" altLang="zh-TW" dirty="0" smtClean="0">
                <a:solidFill>
                  <a:srgbClr val="002060"/>
                </a:solidFill>
              </a:rPr>
              <a:t>_EO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CHILLER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33623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254532"/>
            <a:ext cx="17049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15591"/>
            <a:ext cx="2302650" cy="3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4211960" y="407707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1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060"/>
                </a:solidFill>
              </a:rPr>
              <a:t>Chiller-3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04864"/>
            <a:ext cx="24530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2060"/>
                </a:solidFill>
              </a:rPr>
              <a:t>Wafer </a:t>
            </a:r>
            <a:r>
              <a:rPr lang="en-US" altLang="zh-TW" dirty="0" smtClean="0">
                <a:solidFill>
                  <a:srgbClr val="002060"/>
                </a:solidFill>
              </a:rPr>
              <a:t>Prober-TEL C355_</a:t>
            </a:r>
            <a:r>
              <a:rPr lang="zh-TW" altLang="en-US" dirty="0">
                <a:solidFill>
                  <a:srgbClr val="002060"/>
                </a:solidFill>
              </a:rPr>
              <a:t>極低溫</a:t>
            </a:r>
            <a:endParaRPr lang="en-US" altLang="zh-TW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002060"/>
              </a:solidFill>
            </a:endParaRPr>
          </a:p>
          <a:p>
            <a:endParaRPr lang="en-US" altLang="zh-TW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4" y="2492896"/>
            <a:ext cx="3651121" cy="363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>
            <a:off x="4427984" y="407707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060"/>
                </a:solidFill>
              </a:rPr>
              <a:t>Chiller-4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</a:rPr>
              <a:t>Wafer </a:t>
            </a:r>
            <a:r>
              <a:rPr lang="en-US" altLang="zh-TW" dirty="0" smtClean="0">
                <a:solidFill>
                  <a:srgbClr val="002060"/>
                </a:solidFill>
              </a:rPr>
              <a:t>Prober-TSK ART-HS_</a:t>
            </a:r>
            <a:r>
              <a:rPr lang="zh-TW" altLang="en-US" dirty="0" smtClean="0">
                <a:solidFill>
                  <a:srgbClr val="002060"/>
                </a:solidFill>
              </a:rPr>
              <a:t>極低溫</a:t>
            </a:r>
            <a:endParaRPr lang="en-US" altLang="zh-TW" dirty="0">
              <a:solidFill>
                <a:srgbClr val="002060"/>
              </a:solidFill>
            </a:endParaRPr>
          </a:p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915710" cy="32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4139952" y="407707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204864"/>
            <a:ext cx="1549652" cy="43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</a:rPr>
              <a:t>機台搭配</a:t>
            </a:r>
            <a:r>
              <a:rPr lang="en-US" altLang="zh-TW" b="1" dirty="0" smtClean="0">
                <a:solidFill>
                  <a:srgbClr val="002060"/>
                </a:solidFill>
              </a:rPr>
              <a:t>Chiller-5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</a:rPr>
              <a:t>半導體及</a:t>
            </a:r>
            <a:r>
              <a:rPr lang="en-US" altLang="zh-TW" dirty="0">
                <a:solidFill>
                  <a:srgbClr val="002060"/>
                </a:solidFill>
              </a:rPr>
              <a:t>FPD</a:t>
            </a:r>
            <a:r>
              <a:rPr lang="zh-TW" altLang="en-US" dirty="0">
                <a:solidFill>
                  <a:srgbClr val="002060"/>
                </a:solidFill>
              </a:rPr>
              <a:t>製造</a:t>
            </a:r>
            <a:r>
              <a:rPr lang="zh-TW" altLang="en-US" dirty="0" smtClean="0">
                <a:solidFill>
                  <a:srgbClr val="002060"/>
                </a:solidFill>
              </a:rPr>
              <a:t>設備</a:t>
            </a:r>
            <a:r>
              <a:rPr lang="en-US" altLang="zh-TW" dirty="0" smtClean="0">
                <a:solidFill>
                  <a:srgbClr val="002060"/>
                </a:solidFill>
              </a:rPr>
              <a:t>_MIURA Chiller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3542665" cy="290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98898"/>
            <a:ext cx="26003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4442257" y="4081874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  <a:latin typeface="+mj-ea"/>
              </a:rPr>
              <a:t>CHILLER</a:t>
            </a:r>
            <a:r>
              <a:rPr lang="zh-TW" altLang="en-US" b="1" dirty="0">
                <a:solidFill>
                  <a:srgbClr val="002060"/>
                </a:solidFill>
                <a:latin typeface="+mj-ea"/>
              </a:rPr>
              <a:t>測試重點整理</a:t>
            </a:r>
            <a:endParaRPr lang="zh-TW" altLang="en-US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2514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溫度</a:t>
            </a:r>
            <a:r>
              <a:rPr lang="en-US" altLang="zh-TW" b="1" dirty="0">
                <a:solidFill>
                  <a:srgbClr val="002060"/>
                </a:solidFill>
              </a:rPr>
              <a:t>: 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b="1" dirty="0" smtClean="0">
                <a:solidFill>
                  <a:srgbClr val="002060"/>
                </a:solidFill>
              </a:rPr>
              <a:t>溫度</a:t>
            </a:r>
            <a:r>
              <a:rPr lang="zh-TW" altLang="en-US" b="1" dirty="0">
                <a:solidFill>
                  <a:srgbClr val="002060"/>
                </a:solidFill>
              </a:rPr>
              <a:t>的準確性 溫度的飄移度</a:t>
            </a:r>
            <a:r>
              <a:rPr lang="en-US" altLang="zh-TW" b="1" dirty="0">
                <a:solidFill>
                  <a:srgbClr val="002060"/>
                </a:solidFill>
              </a:rPr>
              <a:t>(</a:t>
            </a:r>
            <a:r>
              <a:rPr lang="zh-TW" altLang="en-US" b="1" dirty="0">
                <a:solidFill>
                  <a:srgbClr val="002060"/>
                </a:solidFill>
              </a:rPr>
              <a:t>溫度上下震盪值</a:t>
            </a:r>
            <a:r>
              <a:rPr lang="en-US" altLang="zh-TW" b="1" dirty="0">
                <a:solidFill>
                  <a:srgbClr val="002060"/>
                </a:solidFill>
              </a:rPr>
              <a:t>)</a:t>
            </a:r>
            <a:r>
              <a:rPr lang="zh-TW" altLang="en-US" b="1" dirty="0">
                <a:solidFill>
                  <a:srgbClr val="002060"/>
                </a:solidFill>
              </a:rPr>
              <a:t>  </a:t>
            </a:r>
            <a:r>
              <a:rPr lang="zh-TW" altLang="en-US" b="1" dirty="0" smtClean="0">
                <a:solidFill>
                  <a:srgbClr val="002060"/>
                </a:solidFill>
              </a:rPr>
              <a:t>達到</a:t>
            </a:r>
            <a:r>
              <a:rPr lang="zh-TW" altLang="en-US" b="1" dirty="0">
                <a:solidFill>
                  <a:srgbClr val="002060"/>
                </a:solidFill>
              </a:rPr>
              <a:t>設定溫度時間</a:t>
            </a:r>
            <a:r>
              <a:rPr lang="en-US" altLang="zh-TW" b="1" dirty="0">
                <a:solidFill>
                  <a:srgbClr val="002060"/>
                </a:solidFill>
              </a:rPr>
              <a:t>(</a:t>
            </a:r>
            <a:r>
              <a:rPr lang="zh-TW" altLang="en-US" b="1" dirty="0">
                <a:solidFill>
                  <a:srgbClr val="002060"/>
                </a:solidFill>
              </a:rPr>
              <a:t>升降溫時間</a:t>
            </a:r>
            <a:r>
              <a:rPr lang="en-US" altLang="zh-TW" b="1" dirty="0">
                <a:solidFill>
                  <a:srgbClr val="002060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冷</a:t>
            </a:r>
            <a:r>
              <a:rPr lang="zh-TW" altLang="en-US" b="1" dirty="0">
                <a:solidFill>
                  <a:srgbClr val="002060"/>
                </a:solidFill>
              </a:rPr>
              <a:t>媒高低壓</a:t>
            </a:r>
            <a:r>
              <a:rPr lang="en-US" altLang="zh-TW" b="1" dirty="0">
                <a:solidFill>
                  <a:srgbClr val="002060"/>
                </a:solidFill>
              </a:rPr>
              <a:t>/</a:t>
            </a:r>
            <a:r>
              <a:rPr lang="zh-TW" altLang="en-US" b="1" dirty="0">
                <a:solidFill>
                  <a:srgbClr val="002060"/>
                </a:solidFill>
              </a:rPr>
              <a:t>冷媒洩漏測試</a:t>
            </a:r>
            <a:endParaRPr lang="en-US" altLang="zh-TW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水路</a:t>
            </a:r>
            <a:r>
              <a:rPr lang="zh-TW" altLang="en-US" b="1" dirty="0">
                <a:solidFill>
                  <a:srgbClr val="002060"/>
                </a:solidFill>
              </a:rPr>
              <a:t>漏液檢查</a:t>
            </a:r>
            <a:endParaRPr lang="en-US" altLang="zh-TW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冷卻</a:t>
            </a:r>
            <a:r>
              <a:rPr lang="zh-TW" altLang="en-US" b="1" dirty="0">
                <a:solidFill>
                  <a:srgbClr val="002060"/>
                </a:solidFill>
              </a:rPr>
              <a:t>液流量</a:t>
            </a:r>
            <a:r>
              <a:rPr lang="en-US" altLang="zh-TW" b="1" dirty="0">
                <a:solidFill>
                  <a:srgbClr val="002060"/>
                </a:solidFill>
              </a:rPr>
              <a:t>/</a:t>
            </a:r>
            <a:r>
              <a:rPr lang="zh-TW" altLang="en-US" b="1" dirty="0">
                <a:solidFill>
                  <a:srgbClr val="002060"/>
                </a:solidFill>
              </a:rPr>
              <a:t>壓力</a:t>
            </a:r>
            <a:endParaRPr lang="en-US" altLang="zh-TW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機</a:t>
            </a:r>
            <a:r>
              <a:rPr lang="zh-TW" altLang="en-US" b="1" dirty="0">
                <a:solidFill>
                  <a:srgbClr val="002060"/>
                </a:solidFill>
              </a:rPr>
              <a:t>台運轉電流</a:t>
            </a:r>
            <a:r>
              <a:rPr lang="en-US" altLang="zh-TW" b="1" dirty="0">
                <a:solidFill>
                  <a:srgbClr val="002060"/>
                </a:solidFill>
              </a:rPr>
              <a:t>: </a:t>
            </a:r>
            <a:r>
              <a:rPr lang="zh-TW" altLang="en-US" b="1" dirty="0">
                <a:solidFill>
                  <a:srgbClr val="002060"/>
                </a:solidFill>
              </a:rPr>
              <a:t>壓縮機</a:t>
            </a:r>
            <a:r>
              <a:rPr lang="en-US" altLang="zh-TW" b="1" dirty="0">
                <a:solidFill>
                  <a:srgbClr val="002060"/>
                </a:solidFill>
              </a:rPr>
              <a:t>/</a:t>
            </a:r>
            <a:r>
              <a:rPr lang="zh-TW" altLang="en-US" b="1" dirty="0">
                <a:solidFill>
                  <a:srgbClr val="002060"/>
                </a:solidFill>
              </a:rPr>
              <a:t>水</a:t>
            </a:r>
            <a:r>
              <a:rPr lang="en-US" altLang="zh-TW" b="1" dirty="0">
                <a:solidFill>
                  <a:srgbClr val="002060"/>
                </a:solidFill>
              </a:rPr>
              <a:t>PUMP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熱</a:t>
            </a:r>
            <a:r>
              <a:rPr lang="zh-TW" altLang="en-US" b="1" dirty="0">
                <a:solidFill>
                  <a:srgbClr val="002060"/>
                </a:solidFill>
              </a:rPr>
              <a:t>負載測試</a:t>
            </a:r>
            <a:r>
              <a:rPr lang="en-US" altLang="zh-TW" b="1" dirty="0">
                <a:solidFill>
                  <a:srgbClr val="002060"/>
                </a:solidFill>
              </a:rPr>
              <a:t>: </a:t>
            </a:r>
            <a:r>
              <a:rPr lang="zh-TW" altLang="en-US" b="1" dirty="0">
                <a:solidFill>
                  <a:srgbClr val="002060"/>
                </a:solidFill>
              </a:rPr>
              <a:t>機台維修後制冷能力測試</a:t>
            </a:r>
            <a:endParaRPr lang="en-US" altLang="zh-TW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各項</a:t>
            </a:r>
            <a:r>
              <a:rPr lang="zh-TW" altLang="en-US" b="1" dirty="0">
                <a:solidFill>
                  <a:srgbClr val="002060"/>
                </a:solidFill>
              </a:rPr>
              <a:t>閥體</a:t>
            </a:r>
            <a:r>
              <a:rPr lang="en-US" altLang="zh-TW" b="1" dirty="0">
                <a:solidFill>
                  <a:srgbClr val="002060"/>
                </a:solidFill>
              </a:rPr>
              <a:t>/</a:t>
            </a:r>
            <a:r>
              <a:rPr lang="zh-TW" altLang="en-US" b="1" dirty="0">
                <a:solidFill>
                  <a:srgbClr val="002060"/>
                </a:solidFill>
              </a:rPr>
              <a:t>接頭檢查 </a:t>
            </a:r>
            <a:endParaRPr lang="en-US" altLang="zh-TW" b="1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2060"/>
                </a:solidFill>
              </a:rPr>
              <a:t>外觀</a:t>
            </a:r>
            <a:r>
              <a:rPr lang="zh-TW" altLang="en-US" b="1" dirty="0">
                <a:solidFill>
                  <a:srgbClr val="002060"/>
                </a:solidFill>
              </a:rPr>
              <a:t>清潔度檢查</a:t>
            </a:r>
            <a:endParaRPr lang="en-US" altLang="zh-TW" sz="3600" b="1" dirty="0">
              <a:solidFill>
                <a:srgbClr val="00206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92088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</a:rPr>
              <a:t>冰水機常見故障原因及排除</a:t>
            </a:r>
            <a:r>
              <a:rPr lang="en-US" altLang="zh-TW" sz="4000" b="1" dirty="0" smtClean="0">
                <a:solidFill>
                  <a:srgbClr val="002060"/>
                </a:solidFill>
              </a:rPr>
              <a:t>-1</a:t>
            </a:r>
            <a:endParaRPr lang="zh-TW" altLang="en-US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85159"/>
              </p:ext>
            </p:extLst>
          </p:nvPr>
        </p:nvGraphicFramePr>
        <p:xfrm>
          <a:off x="643731" y="1196752"/>
          <a:ext cx="8100194" cy="5204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1193"/>
                <a:gridCol w="2041193"/>
                <a:gridCol w="2041193"/>
                <a:gridCol w="1976615"/>
              </a:tblGrid>
              <a:tr h="196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現象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保護裝置之動作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可能原因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處理方法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88044">
                <a:tc rowSpan="1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1.</a:t>
                      </a:r>
                      <a:r>
                        <a:rPr lang="zh-TW" sz="1100" kern="0" dirty="0">
                          <a:effectLst/>
                        </a:rPr>
                        <a:t>水泵、壓縮機都不起動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保護裝置沒有動作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無電源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檢查後送電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控制回路電源保險絲燒毀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檢查保護回路後，更換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控制回路，接點接觸不良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水泵過載電驛未復歸或故障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e.</a:t>
                      </a:r>
                      <a:r>
                        <a:rPr lang="zh-TW" sz="1100" kern="0">
                          <a:effectLst/>
                        </a:rPr>
                        <a:t>水泵、壓縮機故障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e.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高壓壓力開關跳脫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未復歸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檢查後復歸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油壓開關跳脫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未復歸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檢查後復歸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防凍開關跳脫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未復歸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檢查後復歸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壓縮機過載電驛跳脫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未復歸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檢查後復歸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壓縮機過熱保護接點跳脫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88044">
                <a:tc row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2.</a:t>
                      </a:r>
                      <a:r>
                        <a:rPr lang="zh-TW" sz="1100" kern="0">
                          <a:effectLst/>
                        </a:rPr>
                        <a:t>水泵運轉，但壓縮機不起動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水流開關或水泵</a:t>
                      </a:r>
                      <a:endParaRPr lang="zh-TW" sz="11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水塔風扇聯鎖接點不動作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水管內空氣過多，水泵空轉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排除水管內空氣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低壓壓力開關跳脫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冷媒管路系統，凡而關閉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打開凡而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3439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冷媒洩漏或充填量不足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系統探漏，並檢修或補充冷媒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c.</a:t>
                      </a:r>
                      <a:r>
                        <a:rPr lang="zh-TW" sz="1100" kern="0" dirty="0">
                          <a:effectLst/>
                        </a:rPr>
                        <a:t>接點故障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保護裝置沒有動作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a.</a:t>
                      </a:r>
                      <a:r>
                        <a:rPr lang="zh-TW" sz="1100" kern="0" dirty="0">
                          <a:effectLst/>
                        </a:rPr>
                        <a:t>溫度開關設定溫度過高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修正溫度開關之設定點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b.</a:t>
                      </a:r>
                      <a:r>
                        <a:rPr lang="zh-TW" sz="1100" kern="0" dirty="0">
                          <a:effectLst/>
                        </a:rPr>
                        <a:t>溫度開關故障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3555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c.</a:t>
                      </a:r>
                      <a:r>
                        <a:rPr lang="zh-TW" sz="1100" kern="0" dirty="0">
                          <a:effectLst/>
                        </a:rPr>
                        <a:t>壓縮機欠相不轉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檢修主電路各接點或更換限電壓控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馬達發出嗡嗡聲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檢修或更換</a:t>
                      </a:r>
                      <a:endParaRPr lang="zh-TW" sz="11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  <a:tr h="1965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e.</a:t>
                      </a:r>
                      <a:r>
                        <a:rPr lang="zh-TW" sz="1100" kern="0" dirty="0">
                          <a:effectLst/>
                        </a:rPr>
                        <a:t>控制回路，接點接觸不良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e.</a:t>
                      </a:r>
                      <a:r>
                        <a:rPr lang="zh-TW" sz="1100" kern="0" dirty="0">
                          <a:effectLst/>
                        </a:rPr>
                        <a:t>檢修或更換</a:t>
                      </a:r>
                      <a:endParaRPr lang="zh-TW" sz="11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281" marR="14281" marT="0" marB="0" anchor="b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92088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</a:rPr>
              <a:t>冰水機常見故障原因及排除</a:t>
            </a:r>
            <a:r>
              <a:rPr lang="en-US" altLang="zh-TW" sz="4000" b="1" dirty="0" smtClean="0">
                <a:solidFill>
                  <a:srgbClr val="002060"/>
                </a:solidFill>
              </a:rPr>
              <a:t>-2</a:t>
            </a:r>
            <a:endParaRPr lang="zh-TW" altLang="en-US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01342"/>
              </p:ext>
            </p:extLst>
          </p:nvPr>
        </p:nvGraphicFramePr>
        <p:xfrm>
          <a:off x="395534" y="1700808"/>
          <a:ext cx="8348390" cy="3552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737"/>
                <a:gridCol w="2103737"/>
                <a:gridCol w="2103737"/>
                <a:gridCol w="2037179"/>
              </a:tblGrid>
              <a:tr h="1835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現象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保護裝置之動作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 dirty="0">
                          <a:effectLst/>
                        </a:rPr>
                        <a:t>可能原因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處理方法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75596">
                <a:tc rowSpan="1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3.</a:t>
                      </a:r>
                      <a:r>
                        <a:rPr lang="zh-TW" sz="1100" kern="0" dirty="0">
                          <a:effectLst/>
                        </a:rPr>
                        <a:t>起動後僅壓縮機跳脫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 rowSpan="1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高壓開關跳脫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zh-TW" sz="1100" kern="0">
                          <a:effectLst/>
                        </a:rPr>
                        <a:t>高壓過高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冷卻水管</a:t>
                      </a:r>
                      <a:r>
                        <a:rPr lang="en-US" sz="1100" kern="0">
                          <a:effectLst/>
                        </a:rPr>
                        <a:t>/</a:t>
                      </a:r>
                      <a:r>
                        <a:rPr lang="zh-TW" sz="1100" kern="0">
                          <a:effectLst/>
                        </a:rPr>
                        <a:t>水閥未全開或關閉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全開水閥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冷卻風扇不轉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檢修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3320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c.</a:t>
                      </a:r>
                      <a:r>
                        <a:rPr lang="zh-TW" sz="1100" kern="0" dirty="0">
                          <a:effectLst/>
                        </a:rPr>
                        <a:t>冷卻水泵或冷卻水塔風扇馬達逆轉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更換三相中任兩相電源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4980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冷卻水量不足，進、出水溫差過大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清潔水路過濾網或更換水泵、配管使水量增加或更換冷卻水塔等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e.</a:t>
                      </a:r>
                      <a:r>
                        <a:rPr lang="zh-TW" sz="1100" kern="0">
                          <a:effectLst/>
                        </a:rPr>
                        <a:t>冷凝器積垢太多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e.</a:t>
                      </a:r>
                      <a:r>
                        <a:rPr lang="zh-TW" sz="1100" kern="0" dirty="0">
                          <a:effectLst/>
                        </a:rPr>
                        <a:t>以化學藥劑洗淨冷卻管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f.</a:t>
                      </a:r>
                      <a:r>
                        <a:rPr lang="zh-TW" sz="1100" kern="0">
                          <a:effectLst/>
                        </a:rPr>
                        <a:t>高壓角閥未全開或關閉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f.</a:t>
                      </a:r>
                      <a:r>
                        <a:rPr lang="zh-TW" sz="1100" kern="0">
                          <a:effectLst/>
                        </a:rPr>
                        <a:t>全開高壓角閥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g.</a:t>
                      </a:r>
                      <a:r>
                        <a:rPr lang="zh-TW" sz="1100" kern="0" dirty="0">
                          <a:effectLst/>
                        </a:rPr>
                        <a:t>冷媒充填過量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g.</a:t>
                      </a:r>
                      <a:r>
                        <a:rPr lang="zh-TW" sz="1100" kern="0">
                          <a:effectLst/>
                        </a:rPr>
                        <a:t>減少冷媒量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h.</a:t>
                      </a:r>
                      <a:r>
                        <a:rPr lang="zh-TW" sz="1100" kern="0">
                          <a:effectLst/>
                        </a:rPr>
                        <a:t>冷媒系統混入空氣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h.</a:t>
                      </a:r>
                      <a:r>
                        <a:rPr lang="zh-TW" sz="1100" kern="0">
                          <a:effectLst/>
                        </a:rPr>
                        <a:t>排除系統中的空氣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i.</a:t>
                      </a:r>
                      <a:r>
                        <a:rPr lang="zh-TW" sz="1100" kern="0">
                          <a:effectLst/>
                        </a:rPr>
                        <a:t>高壓開關調整不良或故障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i.</a:t>
                      </a:r>
                      <a:r>
                        <a:rPr lang="zh-TW" sz="1100" kern="0">
                          <a:effectLst/>
                        </a:rPr>
                        <a:t>修正設定壓力或更換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j.</a:t>
                      </a:r>
                      <a:r>
                        <a:rPr lang="zh-TW" sz="1100" kern="0">
                          <a:effectLst/>
                        </a:rPr>
                        <a:t>冷媒管路堵塞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j.</a:t>
                      </a:r>
                      <a:r>
                        <a:rPr lang="zh-TW" sz="1100" kern="0">
                          <a:effectLst/>
                        </a:rPr>
                        <a:t>清理乾燥過濾器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k.</a:t>
                      </a:r>
                      <a:r>
                        <a:rPr lang="zh-TW" sz="1100" kern="0">
                          <a:effectLst/>
                        </a:rPr>
                        <a:t>進出水接反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k.</a:t>
                      </a:r>
                      <a:r>
                        <a:rPr lang="zh-TW" sz="1100" kern="0">
                          <a:effectLst/>
                        </a:rPr>
                        <a:t>更改管路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3320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kern="0">
                          <a:effectLst/>
                        </a:rPr>
                        <a:t>低壓開關跳脫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zh-TW" sz="1100" kern="0">
                          <a:effectLst/>
                        </a:rPr>
                        <a:t>低壓過低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回流關斷閥或出液閥關閉或未全開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a.</a:t>
                      </a:r>
                      <a:r>
                        <a:rPr lang="zh-TW" sz="1100" kern="0">
                          <a:effectLst/>
                        </a:rPr>
                        <a:t>全開閥門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冷媒洩漏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b.</a:t>
                      </a:r>
                      <a:r>
                        <a:rPr lang="zh-TW" sz="1100" kern="0">
                          <a:effectLst/>
                        </a:rPr>
                        <a:t>系統探漏，並修復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冷媒不足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c.</a:t>
                      </a:r>
                      <a:r>
                        <a:rPr lang="zh-TW" sz="1100" kern="0">
                          <a:effectLst/>
                        </a:rPr>
                        <a:t>補充冷媒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  <a:tr h="1835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d.</a:t>
                      </a:r>
                      <a:r>
                        <a:rPr lang="zh-TW" sz="1100" kern="0">
                          <a:effectLst/>
                        </a:rPr>
                        <a:t>乾燥器堵塞</a:t>
                      </a:r>
                      <a:endParaRPr lang="zh-TW" sz="10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d.</a:t>
                      </a:r>
                      <a:r>
                        <a:rPr lang="zh-TW" sz="1100" kern="0" dirty="0">
                          <a:effectLst/>
                        </a:rPr>
                        <a:t>泵集冷媒，更換乾燥器</a:t>
                      </a:r>
                      <a:endParaRPr lang="zh-TW" sz="10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4899" marR="14899" marT="0" marB="0" anchor="b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30932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002060"/>
                </a:solidFill>
                <a:latin typeface="+mn-ea"/>
                <a:ea typeface="+mn-ea"/>
              </a:rPr>
              <a:t>CHILLER</a:t>
            </a:r>
            <a:r>
              <a:rPr lang="zh-TW" altLang="en-US" sz="4000" b="1" dirty="0" smtClean="0">
                <a:solidFill>
                  <a:srgbClr val="002060"/>
                </a:solidFill>
                <a:latin typeface="+mn-ea"/>
                <a:ea typeface="+mn-ea"/>
              </a:rPr>
              <a:t>維修標準流程</a:t>
            </a:r>
            <a:endParaRPr lang="zh-TW" altLang="en-US" sz="40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381328"/>
            <a:ext cx="2371725" cy="438150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116633"/>
            <a:ext cx="879673" cy="792088"/>
          </a:xfrm>
          <a:prstGeom prst="rect">
            <a:avLst/>
          </a:prstGeom>
        </p:spPr>
      </p:pic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9552" y="1066493"/>
            <a:ext cx="8208912" cy="5472608"/>
          </a:xfr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zh-TW" sz="1200" dirty="0" smtClean="0"/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002060"/>
                </a:solidFill>
              </a:rPr>
              <a:t>客戶通知取件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:</a:t>
            </a:r>
          </a:p>
          <a:p>
            <a:pPr marL="0" indent="0">
              <a:buNone/>
            </a:pPr>
            <a:endParaRPr lang="en-US" altLang="zh-TW" sz="16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200" dirty="0" smtClean="0"/>
          </a:p>
          <a:p>
            <a:pPr marL="0" indent="0">
              <a:buNone/>
            </a:pPr>
            <a:endParaRPr lang="en-US" altLang="zh-TW" sz="1200" dirty="0" smtClean="0"/>
          </a:p>
          <a:p>
            <a:pPr marL="0" indent="0">
              <a:buNone/>
            </a:pPr>
            <a:endParaRPr lang="en-US" altLang="zh-TW" sz="1200" dirty="0" smtClean="0"/>
          </a:p>
          <a:p>
            <a:pPr marL="0" indent="0">
              <a:buNone/>
            </a:pPr>
            <a:endParaRPr lang="en-US" altLang="zh-TW" sz="1200" dirty="0" smtClean="0"/>
          </a:p>
          <a:p>
            <a:pPr marL="0" indent="0">
              <a:buNone/>
            </a:pPr>
            <a:r>
              <a:rPr lang="zh-TW" altLang="en-US" sz="1600" b="1" dirty="0" smtClean="0">
                <a:solidFill>
                  <a:srgbClr val="002060"/>
                </a:solidFill>
              </a:rPr>
              <a:t>機台入廠</a:t>
            </a:r>
            <a:r>
              <a:rPr lang="en-US" altLang="zh-TW" sz="1600" b="1" dirty="0" smtClean="0">
                <a:solidFill>
                  <a:srgbClr val="002060"/>
                </a:solidFill>
              </a:rPr>
              <a:t>: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200" dirty="0" smtClean="0"/>
          </a:p>
          <a:p>
            <a:pPr marL="0" indent="0">
              <a:buNone/>
            </a:pPr>
            <a:endParaRPr lang="en-US" altLang="zh-TW" sz="12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2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2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002060"/>
                </a:solidFill>
              </a:rPr>
              <a:t>機台檢測</a:t>
            </a:r>
          </a:p>
          <a:p>
            <a:pPr marL="0" indent="0">
              <a:buNone/>
            </a:pP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002060"/>
                </a:solidFill>
              </a:rPr>
              <a:t>業務報價                                                        </a:t>
            </a: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9" y="1818333"/>
            <a:ext cx="7745571" cy="89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700899" y="3341132"/>
            <a:ext cx="774557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 smtClean="0"/>
              <a:t>a.</a:t>
            </a:r>
            <a:r>
              <a:rPr lang="zh-TW" altLang="en-US" sz="1200" dirty="0" smtClean="0"/>
              <a:t>機台拍照 依照客戶別建立檔案供後續追蹤</a:t>
            </a:r>
            <a:r>
              <a:rPr lang="en-US" altLang="zh-TW" sz="1200" dirty="0" smtClean="0"/>
              <a:t>.</a:t>
            </a:r>
          </a:p>
          <a:p>
            <a:r>
              <a:rPr lang="en-US" altLang="zh-TW" sz="1200" dirty="0" smtClean="0"/>
              <a:t>b.</a:t>
            </a:r>
            <a:r>
              <a:rPr lang="zh-TW" altLang="en-US" sz="1200" dirty="0" smtClean="0"/>
              <a:t>機台入庫置於專屬暫存區</a:t>
            </a:r>
            <a:r>
              <a:rPr lang="en-US" altLang="zh-TW" sz="1200" dirty="0" smtClean="0"/>
              <a:t>.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00898" y="4437112"/>
            <a:ext cx="774557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 smtClean="0"/>
              <a:t>a.</a:t>
            </a:r>
            <a:r>
              <a:rPr lang="zh-TW" altLang="en-US" sz="1200" dirty="0" smtClean="0"/>
              <a:t>機台進行運轉測試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依照操作手冊連接正確電源 使用專用抗凍液  及各類錶頭</a:t>
            </a:r>
            <a:r>
              <a:rPr lang="en-US" altLang="zh-TW" sz="1200" dirty="0" smtClean="0"/>
              <a:t>)</a:t>
            </a:r>
            <a:r>
              <a:rPr lang="zh-TW" altLang="en-US" sz="1200" dirty="0" smtClean="0"/>
              <a:t>進行機台故障評估</a:t>
            </a:r>
            <a:r>
              <a:rPr lang="en-US" altLang="zh-TW" sz="1200" dirty="0" smtClean="0"/>
              <a:t>.</a:t>
            </a:r>
          </a:p>
          <a:p>
            <a:r>
              <a:rPr lang="en-US" altLang="zh-TW" sz="1200" dirty="0" smtClean="0"/>
              <a:t>b.</a:t>
            </a:r>
            <a:r>
              <a:rPr lang="zh-TW" altLang="en-US" sz="1200" dirty="0" smtClean="0"/>
              <a:t>維修人員填寫評估</a:t>
            </a:r>
            <a:r>
              <a:rPr lang="zh-TW" altLang="en-US" sz="1200" dirty="0"/>
              <a:t>表，及</a:t>
            </a:r>
            <a:r>
              <a:rPr lang="zh-TW" altLang="en-US" sz="1200" dirty="0" smtClean="0"/>
              <a:t>所需更換之零組件清單</a:t>
            </a:r>
            <a:r>
              <a:rPr lang="en-US" altLang="zh-TW" sz="1200" dirty="0" smtClean="0"/>
              <a:t>.</a:t>
            </a:r>
          </a:p>
          <a:p>
            <a:r>
              <a:rPr lang="en-US" altLang="zh-TW" sz="1200" dirty="0" smtClean="0"/>
              <a:t>c.</a:t>
            </a:r>
            <a:r>
              <a:rPr lang="zh-TW" altLang="en-US" sz="1200" dirty="0" smtClean="0"/>
              <a:t>業務人員向</a:t>
            </a:r>
            <a:r>
              <a:rPr lang="en-US" altLang="zh-TW" sz="1200" dirty="0" smtClean="0"/>
              <a:t>user</a:t>
            </a:r>
            <a:r>
              <a:rPr lang="zh-TW" altLang="en-US" sz="1200" dirty="0" smtClean="0"/>
              <a:t>提供檢測報告</a:t>
            </a:r>
            <a:r>
              <a:rPr lang="en-US" altLang="zh-TW" sz="1200" dirty="0" smtClean="0"/>
              <a:t>.</a:t>
            </a:r>
            <a:endParaRPr lang="zh-TW" altLang="en-US" sz="1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4175" y="5733256"/>
            <a:ext cx="7702295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tx1"/>
                </a:solidFill>
              </a:rPr>
              <a:t>a.</a:t>
            </a:r>
            <a:r>
              <a:rPr lang="zh-TW" altLang="en-US" sz="1200" dirty="0" smtClean="0">
                <a:solidFill>
                  <a:schemeClr val="tx1"/>
                </a:solidFill>
              </a:rPr>
              <a:t>業務人員向客戶端進行維修報價</a:t>
            </a:r>
            <a:r>
              <a:rPr lang="en-US" altLang="zh-TW" sz="1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zh-TW" sz="1200" dirty="0" smtClean="0">
                <a:solidFill>
                  <a:schemeClr val="tx1"/>
                </a:solidFill>
              </a:rPr>
              <a:t>b.</a:t>
            </a:r>
            <a:r>
              <a:rPr lang="zh-TW" altLang="en-US" sz="1200" dirty="0">
                <a:solidFill>
                  <a:schemeClr val="tx1"/>
                </a:solidFill>
              </a:rPr>
              <a:t>業務</a:t>
            </a:r>
            <a:r>
              <a:rPr lang="zh-TW" altLang="en-US" sz="1200" dirty="0" smtClean="0">
                <a:solidFill>
                  <a:schemeClr val="tx1"/>
                </a:solidFill>
              </a:rPr>
              <a:t>人員與客戶</a:t>
            </a:r>
            <a:r>
              <a:rPr lang="zh-TW" altLang="en-US" sz="1200" dirty="0">
                <a:solidFill>
                  <a:schemeClr val="tx1"/>
                </a:solidFill>
              </a:rPr>
              <a:t>端進行</a:t>
            </a:r>
            <a:r>
              <a:rPr lang="zh-TW" altLang="en-US" sz="1200" dirty="0" smtClean="0">
                <a:solidFill>
                  <a:schemeClr val="tx1"/>
                </a:solidFill>
              </a:rPr>
              <a:t>維修價格議定及交期議定</a:t>
            </a:r>
            <a:r>
              <a:rPr lang="en-US" altLang="zh-TW" sz="1200" dirty="0" smtClean="0">
                <a:solidFill>
                  <a:schemeClr val="tx1"/>
                </a:solidFill>
              </a:rPr>
              <a:t>.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向下箭號 15"/>
          <p:cNvSpPr/>
          <p:nvPr/>
        </p:nvSpPr>
        <p:spPr>
          <a:xfrm>
            <a:off x="4347839" y="2792508"/>
            <a:ext cx="164167" cy="363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H="1">
            <a:off x="4347839" y="3940115"/>
            <a:ext cx="164168" cy="363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4347839" y="5229200"/>
            <a:ext cx="198119" cy="363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4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旭亞精技</a:t>
            </a:r>
            <a:r>
              <a:rPr lang="en-US" altLang="zh-TW" b="1" dirty="0" smtClean="0">
                <a:solidFill>
                  <a:srgbClr val="002060"/>
                </a:solidFill>
              </a:rPr>
              <a:t>-</a:t>
            </a:r>
            <a:r>
              <a:rPr lang="zh-TW" altLang="en-US" b="1" dirty="0" smtClean="0">
                <a:solidFill>
                  <a:srgbClr val="002060"/>
                </a:solidFill>
              </a:rPr>
              <a:t>組織圖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77686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6660232" y="4437112"/>
            <a:ext cx="0" cy="1224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660232" y="4797152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660232" y="5229200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660232" y="5661248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502462" y="4473986"/>
            <a:ext cx="166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省能源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zh-TW" altLang="en-US" b="1" dirty="0" smtClean="0">
                <a:solidFill>
                  <a:srgbClr val="C00000"/>
                </a:solidFill>
              </a:rPr>
              <a:t>研發部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308304" y="50491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Chiller</a:t>
            </a:r>
            <a:r>
              <a:rPr lang="zh-TW" altLang="en-US" b="1" dirty="0" smtClean="0">
                <a:solidFill>
                  <a:srgbClr val="C00000"/>
                </a:solidFill>
              </a:rPr>
              <a:t>維修部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308304" y="54765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工控維修部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4860032" y="4437112"/>
            <a:ext cx="0" cy="3600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860032" y="4797152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308304" y="458112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PUMP</a:t>
            </a:r>
            <a:r>
              <a:rPr lang="zh-TW" altLang="en-US" b="1" dirty="0" smtClean="0">
                <a:solidFill>
                  <a:srgbClr val="C00000"/>
                </a:solidFill>
              </a:rPr>
              <a:t>維修部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23" name="圖片 22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384379"/>
            <a:ext cx="2371725" cy="43815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59" y="260648"/>
            <a:ext cx="879673" cy="792088"/>
          </a:xfrm>
          <a:prstGeom prst="rect">
            <a:avLst/>
          </a:prstGeom>
        </p:spPr>
      </p:pic>
      <p:sp>
        <p:nvSpPr>
          <p:cNvPr id="16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5619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b="1" dirty="0" smtClean="0">
                <a:solidFill>
                  <a:srgbClr val="002060"/>
                </a:solidFill>
              </a:rPr>
              <a:t>機台維修</a:t>
            </a: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002060"/>
                </a:solidFill>
              </a:rPr>
              <a:t>機台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測試</a:t>
            </a: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002060"/>
                </a:solidFill>
              </a:rPr>
              <a:t>機台交機</a:t>
            </a: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TW" sz="1800" b="1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11559" y="1620882"/>
            <a:ext cx="7745571" cy="16004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 smtClean="0"/>
              <a:t>A</a:t>
            </a:r>
            <a:r>
              <a:rPr lang="en-US" altLang="zh-TW" sz="1400" dirty="0" smtClean="0"/>
              <a:t>.</a:t>
            </a:r>
            <a:r>
              <a:rPr lang="zh-TW" altLang="en-US" sz="1400" dirty="0" smtClean="0"/>
              <a:t>零組件拆解</a:t>
            </a:r>
            <a:endParaRPr lang="en-US" altLang="zh-TW" sz="1400" dirty="0" smtClean="0"/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</a:t>
            </a:r>
            <a:r>
              <a:rPr lang="en-US" altLang="zh-TW" sz="1400" dirty="0" smtClean="0"/>
              <a:t>a.</a:t>
            </a:r>
            <a:r>
              <a:rPr lang="zh-TW" altLang="en-US" sz="1400" dirty="0" smtClean="0"/>
              <a:t>使用專用工具進行零組件拆</a:t>
            </a:r>
            <a:r>
              <a:rPr lang="zh-TW" altLang="en-US" sz="1400" dirty="0"/>
              <a:t>解，並</a:t>
            </a:r>
            <a:r>
              <a:rPr lang="zh-TW" altLang="en-US" sz="1400" dirty="0" smtClean="0"/>
              <a:t>置於專案專用料件</a:t>
            </a:r>
            <a:r>
              <a:rPr lang="zh-TW" altLang="en-US" sz="1400" dirty="0"/>
              <a:t>盒，避免</a:t>
            </a:r>
            <a:r>
              <a:rPr lang="zh-TW" altLang="en-US" sz="1400" dirty="0" smtClean="0"/>
              <a:t>混件</a:t>
            </a:r>
            <a:r>
              <a:rPr lang="en-US" altLang="zh-TW" sz="1400" dirty="0" smtClean="0"/>
              <a:t>.</a:t>
            </a:r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</a:t>
            </a:r>
            <a:r>
              <a:rPr lang="en-US" altLang="zh-TW" sz="1400" dirty="0" smtClean="0"/>
              <a:t>b.</a:t>
            </a:r>
            <a:r>
              <a:rPr lang="zh-TW" altLang="en-US" sz="1400" dirty="0" smtClean="0"/>
              <a:t>機台抗凍液使用專屬容器</a:t>
            </a:r>
            <a:r>
              <a:rPr lang="zh-TW" altLang="en-US" sz="1400" dirty="0"/>
              <a:t>儲存，避免</a:t>
            </a:r>
            <a:r>
              <a:rPr lang="zh-TW" altLang="en-US" sz="1400" dirty="0" smtClean="0"/>
              <a:t>污染</a:t>
            </a:r>
            <a:r>
              <a:rPr lang="en-US" altLang="zh-TW" sz="1400" dirty="0" smtClean="0"/>
              <a:t>.</a:t>
            </a:r>
          </a:p>
          <a:p>
            <a:endParaRPr lang="en-US" altLang="zh-TW" sz="1400" dirty="0" smtClean="0"/>
          </a:p>
          <a:p>
            <a:r>
              <a:rPr lang="en-US" altLang="zh-TW" sz="1400" dirty="0" smtClean="0"/>
              <a:t>B.</a:t>
            </a:r>
            <a:r>
              <a:rPr lang="zh-TW" altLang="en-US" sz="1400" dirty="0" smtClean="0"/>
              <a:t>零組件組裝</a:t>
            </a:r>
            <a:endParaRPr lang="en-US" altLang="zh-TW" sz="1400" dirty="0" smtClean="0"/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</a:t>
            </a:r>
            <a:r>
              <a:rPr lang="zh-TW" altLang="en-US" sz="1400" dirty="0"/>
              <a:t> </a:t>
            </a:r>
            <a:r>
              <a:rPr lang="en-US" altLang="zh-TW" sz="1400" dirty="0" smtClean="0"/>
              <a:t>a.</a:t>
            </a:r>
            <a:r>
              <a:rPr lang="zh-TW" altLang="en-US" sz="1400" dirty="0"/>
              <a:t>使用專用</a:t>
            </a:r>
            <a:r>
              <a:rPr lang="zh-TW" altLang="en-US" sz="1400" dirty="0" smtClean="0"/>
              <a:t>工具及治具進行</a:t>
            </a:r>
            <a:r>
              <a:rPr lang="zh-TW" altLang="en-US" sz="1400" dirty="0"/>
              <a:t>零</a:t>
            </a:r>
            <a:r>
              <a:rPr lang="zh-TW" altLang="en-US" sz="1400" dirty="0" smtClean="0"/>
              <a:t>組件組裝及調整</a:t>
            </a:r>
            <a:r>
              <a:rPr lang="en-US" altLang="zh-TW" sz="1400" dirty="0" smtClean="0"/>
              <a:t>.</a:t>
            </a:r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</a:t>
            </a:r>
            <a:r>
              <a:rPr lang="en-US" altLang="zh-TW" sz="1400" dirty="0" smtClean="0"/>
              <a:t>b.</a:t>
            </a:r>
            <a:r>
              <a:rPr lang="zh-TW" altLang="en-US" sz="1400" dirty="0" smtClean="0"/>
              <a:t>料件組裝完成</a:t>
            </a:r>
            <a:r>
              <a:rPr lang="zh-TW" altLang="en-US" sz="1400" dirty="0"/>
              <a:t>後，由</a:t>
            </a:r>
            <a:r>
              <a:rPr lang="zh-TW" altLang="en-US" sz="1400" dirty="0" smtClean="0"/>
              <a:t>維修主管進行二次</a:t>
            </a:r>
            <a:r>
              <a:rPr lang="zh-TW" altLang="en-US" sz="1400" dirty="0"/>
              <a:t>確認，並</a:t>
            </a:r>
            <a:r>
              <a:rPr lang="zh-TW" altLang="en-US" sz="1400" dirty="0" smtClean="0"/>
              <a:t>拍照</a:t>
            </a:r>
            <a:r>
              <a:rPr lang="zh-TW" altLang="en-US" sz="1400" dirty="0"/>
              <a:t>存檔，確保</a:t>
            </a:r>
            <a:r>
              <a:rPr lang="zh-TW" altLang="en-US" sz="1400" dirty="0" smtClean="0"/>
              <a:t>各料件正確安裝</a:t>
            </a:r>
            <a:r>
              <a:rPr lang="en-US" altLang="zh-TW" sz="1400" dirty="0" smtClean="0"/>
              <a:t>.</a:t>
            </a:r>
            <a:endParaRPr lang="en-US" altLang="zh-TW" sz="1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1558" y="3694577"/>
            <a:ext cx="7745571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 smtClean="0"/>
              <a:t>a.</a:t>
            </a:r>
            <a:r>
              <a:rPr lang="zh-TW" altLang="en-US" sz="1400" dirty="0" smtClean="0"/>
              <a:t>檢查電源</a:t>
            </a:r>
            <a:r>
              <a:rPr lang="zh-TW" altLang="en-US" sz="1400" dirty="0" smtClean="0">
                <a:latin typeface="新細明體"/>
                <a:ea typeface="新細明體"/>
              </a:rPr>
              <a:t>、</a:t>
            </a:r>
            <a:r>
              <a:rPr lang="zh-TW" altLang="en-US" sz="1400" dirty="0" smtClean="0"/>
              <a:t>抗凍</a:t>
            </a:r>
            <a:r>
              <a:rPr lang="zh-TW" altLang="en-US" sz="1400" dirty="0"/>
              <a:t>液、循環</a:t>
            </a:r>
            <a:r>
              <a:rPr lang="zh-TW" altLang="en-US" sz="1400" dirty="0" smtClean="0"/>
              <a:t>水及各類管路是否正確連接</a:t>
            </a:r>
            <a:r>
              <a:rPr lang="en-US" altLang="zh-TW" sz="1400" dirty="0" smtClean="0"/>
              <a:t>.</a:t>
            </a:r>
          </a:p>
          <a:p>
            <a:r>
              <a:rPr lang="en-US" altLang="zh-TW" sz="1400" dirty="0" smtClean="0"/>
              <a:t>b.</a:t>
            </a:r>
            <a:r>
              <a:rPr lang="zh-TW" altLang="en-US" sz="1400" dirty="0" smtClean="0"/>
              <a:t>使用專用工具</a:t>
            </a:r>
            <a:r>
              <a:rPr lang="en-US" altLang="zh-TW" sz="1400" dirty="0"/>
              <a:t>(</a:t>
            </a:r>
            <a:r>
              <a:rPr lang="zh-TW" altLang="en-US" sz="1400" dirty="0"/>
              <a:t>電流勾錶、  循環液壓力錶、  冷媒壓力錶</a:t>
            </a:r>
            <a:r>
              <a:rPr lang="en-US" altLang="zh-TW" sz="1400" dirty="0" smtClean="0"/>
              <a:t>….)</a:t>
            </a:r>
            <a:r>
              <a:rPr lang="zh-TW" altLang="en-US" sz="1400" dirty="0" smtClean="0"/>
              <a:t>對各零組件進行測試並拍照存檔</a:t>
            </a:r>
            <a:r>
              <a:rPr lang="en-US" altLang="zh-TW" sz="1400" dirty="0" smtClean="0"/>
              <a:t>.</a:t>
            </a:r>
          </a:p>
          <a:p>
            <a:r>
              <a:rPr lang="en-US" altLang="zh-TW" sz="1400" dirty="0" smtClean="0"/>
              <a:t>c.</a:t>
            </a:r>
            <a:r>
              <a:rPr lang="zh-TW" altLang="en-US" sz="1400" dirty="0" smtClean="0"/>
              <a:t>使用熱負載機進行機台冷凍能力測試</a:t>
            </a:r>
            <a:r>
              <a:rPr lang="en-US" altLang="zh-TW" sz="1400" dirty="0" smtClean="0"/>
              <a:t>.</a:t>
            </a:r>
          </a:p>
          <a:p>
            <a:r>
              <a:rPr lang="en-US" altLang="zh-TW" sz="1400" dirty="0" smtClean="0"/>
              <a:t>d.</a:t>
            </a:r>
            <a:r>
              <a:rPr lang="zh-TW" altLang="en-US" sz="1400" dirty="0" smtClean="0"/>
              <a:t>填寫機台完修測試報告</a:t>
            </a:r>
            <a:r>
              <a:rPr lang="en-US" altLang="zh-TW" sz="1400" dirty="0" smtClean="0"/>
              <a:t>.</a:t>
            </a:r>
            <a:endParaRPr lang="en-US" altLang="zh-TW" sz="1400" dirty="0"/>
          </a:p>
          <a:p>
            <a:endParaRPr lang="en-US" altLang="zh-TW" sz="1400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611559" y="5301208"/>
            <a:ext cx="7745571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 smtClean="0"/>
              <a:t>a</a:t>
            </a:r>
            <a:r>
              <a:rPr lang="en-US" altLang="zh-TW" sz="1400" dirty="0" smtClean="0"/>
              <a:t>.</a:t>
            </a:r>
            <a:r>
              <a:rPr lang="zh-TW" altLang="en-US" sz="1400" dirty="0" smtClean="0">
                <a:latin typeface="+mj-ea"/>
                <a:ea typeface="+mj-ea"/>
              </a:rPr>
              <a:t>機台抗凍液排</a:t>
            </a:r>
            <a:r>
              <a:rPr lang="zh-TW" altLang="en-US" sz="1400" dirty="0">
                <a:latin typeface="+mj-ea"/>
                <a:ea typeface="+mj-ea"/>
              </a:rPr>
              <a:t>空， </a:t>
            </a:r>
            <a:r>
              <a:rPr lang="zh-TW" altLang="en-US" sz="1400" dirty="0" smtClean="0">
                <a:latin typeface="+mj-ea"/>
                <a:ea typeface="+mj-ea"/>
              </a:rPr>
              <a:t>機台內外部清潔</a:t>
            </a:r>
            <a:r>
              <a:rPr lang="zh-TW" altLang="en-US" sz="1400" dirty="0">
                <a:latin typeface="+mj-ea"/>
                <a:ea typeface="+mj-ea"/>
              </a:rPr>
              <a:t>並</a:t>
            </a:r>
            <a:r>
              <a:rPr lang="zh-TW" altLang="en-US" sz="1400" dirty="0" smtClean="0">
                <a:latin typeface="+mj-ea"/>
                <a:ea typeface="+mj-ea"/>
              </a:rPr>
              <a:t>包覆膠</a:t>
            </a:r>
            <a:r>
              <a:rPr lang="zh-TW" altLang="en-US" sz="1400" dirty="0">
                <a:latin typeface="+mj-ea"/>
                <a:ea typeface="+mj-ea"/>
              </a:rPr>
              <a:t>膜後，置</a:t>
            </a:r>
            <a:r>
              <a:rPr lang="zh-TW" altLang="en-US" sz="1400" dirty="0" smtClean="0">
                <a:latin typeface="+mj-ea"/>
                <a:ea typeface="+mj-ea"/>
              </a:rPr>
              <a:t>於完工暫存區等待出機</a:t>
            </a:r>
            <a:r>
              <a:rPr lang="en-US" altLang="zh-TW" sz="1400" dirty="0" smtClean="0">
                <a:latin typeface="+mj-ea"/>
                <a:ea typeface="+mj-ea"/>
              </a:rPr>
              <a:t>.</a:t>
            </a:r>
          </a:p>
          <a:p>
            <a:r>
              <a:rPr lang="en-US" altLang="zh-TW" sz="1400" dirty="0" smtClean="0">
                <a:latin typeface="+mj-ea"/>
                <a:ea typeface="+mj-ea"/>
              </a:rPr>
              <a:t>b.</a:t>
            </a:r>
            <a:r>
              <a:rPr lang="zh-TW" altLang="en-US" sz="1400" dirty="0" smtClean="0">
                <a:latin typeface="+mj-ea"/>
                <a:ea typeface="+mj-ea"/>
              </a:rPr>
              <a:t>機台運輸全程使用防震固定材料加以</a:t>
            </a:r>
            <a:r>
              <a:rPr lang="zh-TW" altLang="en-US" sz="1400" dirty="0">
                <a:latin typeface="+mj-ea"/>
                <a:ea typeface="+mj-ea"/>
              </a:rPr>
              <a:t>固定，避免</a:t>
            </a:r>
            <a:r>
              <a:rPr lang="zh-TW" altLang="en-US" sz="1400" dirty="0" smtClean="0">
                <a:latin typeface="+mj-ea"/>
                <a:ea typeface="+mj-ea"/>
              </a:rPr>
              <a:t>運輸震動造成機台損壞</a:t>
            </a:r>
            <a:r>
              <a:rPr lang="en-US" altLang="zh-TW" sz="1400" dirty="0" smtClean="0">
                <a:latin typeface="+mj-ea"/>
                <a:ea typeface="+mj-ea"/>
              </a:rPr>
              <a:t>.</a:t>
            </a:r>
          </a:p>
          <a:p>
            <a:r>
              <a:rPr lang="en-US" altLang="zh-TW" sz="1400" dirty="0">
                <a:latin typeface="+mj-ea"/>
                <a:ea typeface="+mj-ea"/>
              </a:rPr>
              <a:t>c</a:t>
            </a:r>
            <a:r>
              <a:rPr lang="en-US" altLang="zh-TW" sz="1400" dirty="0" smtClean="0">
                <a:latin typeface="+mj-ea"/>
                <a:ea typeface="+mj-ea"/>
              </a:rPr>
              <a:t>.</a:t>
            </a:r>
            <a:r>
              <a:rPr lang="zh-TW" altLang="en-US" sz="1400" dirty="0" smtClean="0">
                <a:latin typeface="+mj-ea"/>
                <a:ea typeface="+mj-ea"/>
              </a:rPr>
              <a:t>依照安全作業規範進行交</a:t>
            </a:r>
            <a:r>
              <a:rPr lang="zh-TW" altLang="en-US" sz="1400" dirty="0">
                <a:latin typeface="+mj-ea"/>
                <a:ea typeface="+mj-ea"/>
              </a:rPr>
              <a:t>機， </a:t>
            </a:r>
            <a:r>
              <a:rPr lang="zh-TW" altLang="en-US" sz="1400" dirty="0" smtClean="0">
                <a:latin typeface="+mj-ea"/>
                <a:ea typeface="+mj-ea"/>
              </a:rPr>
              <a:t>並交付機台完工檢測報告</a:t>
            </a:r>
            <a:r>
              <a:rPr lang="en-US" altLang="zh-TW" sz="1400" dirty="0" smtClean="0">
                <a:latin typeface="+mj-ea"/>
                <a:ea typeface="+mj-ea"/>
              </a:rPr>
              <a:t>.</a:t>
            </a:r>
          </a:p>
          <a:p>
            <a:r>
              <a:rPr lang="en-US" altLang="zh-TW" sz="1400" dirty="0" smtClean="0">
                <a:latin typeface="+mj-ea"/>
                <a:ea typeface="+mj-ea"/>
              </a:rPr>
              <a:t>d.</a:t>
            </a:r>
            <a:r>
              <a:rPr lang="zh-TW" altLang="en-US" sz="1400" dirty="0" smtClean="0">
                <a:latin typeface="+mj-ea"/>
                <a:ea typeface="+mj-ea"/>
              </a:rPr>
              <a:t>結案</a:t>
            </a:r>
            <a:r>
              <a:rPr lang="en-US" altLang="zh-TW" sz="140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20" name="向下箭號 19"/>
          <p:cNvSpPr/>
          <p:nvPr/>
        </p:nvSpPr>
        <p:spPr>
          <a:xfrm>
            <a:off x="4402259" y="3261538"/>
            <a:ext cx="164167" cy="363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4402260" y="4909230"/>
            <a:ext cx="164167" cy="363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002060"/>
                </a:solidFill>
                <a:latin typeface="+mn-ea"/>
                <a:ea typeface="+mn-ea"/>
              </a:rPr>
              <a:t>CHILLER</a:t>
            </a:r>
            <a:r>
              <a:rPr lang="zh-TW" altLang="en-US" sz="4000" b="1" dirty="0" smtClean="0">
                <a:solidFill>
                  <a:srgbClr val="002060"/>
                </a:solidFill>
                <a:latin typeface="+mn-ea"/>
                <a:ea typeface="+mn-ea"/>
              </a:rPr>
              <a:t>維修標準流程</a:t>
            </a:r>
            <a:endParaRPr lang="zh-TW" altLang="en-US" sz="40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93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</a:rPr>
              <a:t>維修</a:t>
            </a:r>
            <a:r>
              <a:rPr lang="zh-TW" altLang="en-US" sz="4000" b="1" dirty="0">
                <a:solidFill>
                  <a:srgbClr val="002060"/>
                </a:solidFill>
              </a:rPr>
              <a:t>服務與說明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387430"/>
            <a:ext cx="2371725" cy="43815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2060"/>
                </a:solidFill>
              </a:rPr>
              <a:t>1. </a:t>
            </a:r>
            <a:r>
              <a:rPr lang="zh-TW" altLang="en-US" sz="1600" dirty="0">
                <a:solidFill>
                  <a:srgbClr val="002060"/>
                </a:solidFill>
              </a:rPr>
              <a:t>可</a:t>
            </a:r>
            <a:r>
              <a:rPr lang="zh-TW" altLang="en-US" sz="1600" dirty="0" smtClean="0">
                <a:solidFill>
                  <a:srgbClr val="002060"/>
                </a:solidFill>
              </a:rPr>
              <a:t>提供巡</a:t>
            </a:r>
            <a:r>
              <a:rPr lang="zh-TW" altLang="en-US" sz="1600" dirty="0">
                <a:solidFill>
                  <a:srgbClr val="002060"/>
                </a:solidFill>
              </a:rPr>
              <a:t>檢，在不停線狀況下做檢查，並於</a:t>
            </a:r>
            <a:r>
              <a:rPr lang="en-US" altLang="zh-TW" sz="1600" dirty="0">
                <a:solidFill>
                  <a:srgbClr val="002060"/>
                </a:solidFill>
              </a:rPr>
              <a:t>5-7</a:t>
            </a:r>
            <a:r>
              <a:rPr lang="zh-TW" altLang="en-US" sz="1600" dirty="0">
                <a:solidFill>
                  <a:srgbClr val="002060"/>
                </a:solidFill>
              </a:rPr>
              <a:t>天內對巡檢機台做</a:t>
            </a:r>
            <a:r>
              <a:rPr lang="en-US" altLang="zh-TW" sz="1600" dirty="0">
                <a:solidFill>
                  <a:srgbClr val="002060"/>
                </a:solidFill>
              </a:rPr>
              <a:t>report</a:t>
            </a:r>
            <a:r>
              <a:rPr lang="zh-TW" altLang="en-US" sz="1600" dirty="0">
                <a:solidFill>
                  <a:srgbClr val="002060"/>
                </a:solidFill>
              </a:rPr>
              <a:t>回覆機台現況，建議做保養或需更換零件提早預防</a:t>
            </a: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2. </a:t>
            </a:r>
            <a:r>
              <a:rPr lang="zh-TW" altLang="en-US" sz="1600" dirty="0" smtClean="0">
                <a:solidFill>
                  <a:srgbClr val="002060"/>
                </a:solidFill>
              </a:rPr>
              <a:t>即時諮詢服務</a:t>
            </a:r>
            <a:r>
              <a:rPr lang="zh-TW" altLang="en-US" sz="1600" dirty="0">
                <a:solidFill>
                  <a:srgbClr val="002060"/>
                </a:solidFill>
              </a:rPr>
              <a:t>。</a:t>
            </a: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3. </a:t>
            </a:r>
            <a:r>
              <a:rPr lang="zh-TW" altLang="en-US" sz="1600" dirty="0" smtClean="0">
                <a:solidFill>
                  <a:srgbClr val="002060"/>
                </a:solidFill>
              </a:rPr>
              <a:t>常用零件庫存備料，減少修機時間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4. </a:t>
            </a:r>
            <a:r>
              <a:rPr lang="zh-TW" altLang="en-US" sz="1600" dirty="0" smtClean="0">
                <a:solidFill>
                  <a:srgbClr val="002060"/>
                </a:solidFill>
              </a:rPr>
              <a:t>維修零件皆保固六個月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5. </a:t>
            </a:r>
            <a:r>
              <a:rPr lang="zh-TW" altLang="en-US" sz="1600" dirty="0">
                <a:solidFill>
                  <a:srgbClr val="002060"/>
                </a:solidFill>
              </a:rPr>
              <a:t>抗凍液廢油處理，可集中交由工程師帶回做處理，不會造成環境污染</a:t>
            </a:r>
            <a:r>
              <a:rPr lang="zh-TW" altLang="en-US" sz="1600" dirty="0" smtClean="0">
                <a:solidFill>
                  <a:srgbClr val="002060"/>
                </a:solidFill>
              </a:rPr>
              <a:t>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6.</a:t>
            </a:r>
            <a:r>
              <a:rPr lang="zh-TW" altLang="en-US" sz="1600" u="sng" dirty="0" smtClean="0">
                <a:solidFill>
                  <a:srgbClr val="002060"/>
                </a:solidFill>
              </a:rPr>
              <a:t>提供維修報告書</a:t>
            </a:r>
            <a:endParaRPr lang="en-US" altLang="zh-TW" sz="1600" u="sng" dirty="0" smtClean="0">
              <a:solidFill>
                <a:srgbClr val="002060"/>
              </a:solidFill>
            </a:endParaRPr>
          </a:p>
          <a:p>
            <a:r>
              <a:rPr lang="en-US" altLang="zh-TW" sz="1600" dirty="0" smtClean="0">
                <a:solidFill>
                  <a:srgbClr val="002060"/>
                </a:solidFill>
              </a:rPr>
              <a:t>7.</a:t>
            </a:r>
            <a:r>
              <a:rPr lang="zh-TW" altLang="en-US" sz="1600" u="sng" dirty="0" smtClean="0">
                <a:solidFill>
                  <a:srgbClr val="002060"/>
                </a:solidFill>
              </a:rPr>
              <a:t>根據客戶需求，提供原廠料件更換</a:t>
            </a:r>
            <a:endParaRPr lang="en-US" altLang="zh-TW" sz="1600" u="sng" dirty="0">
              <a:solidFill>
                <a:srgbClr val="002060"/>
              </a:solidFill>
            </a:endParaRPr>
          </a:p>
          <a:p>
            <a:endParaRPr lang="en-US" altLang="zh-TW" sz="1600" dirty="0" smtClean="0">
              <a:solidFill>
                <a:srgbClr val="002060"/>
              </a:solidFill>
            </a:endParaRPr>
          </a:p>
          <a:p>
            <a:endParaRPr lang="en-US" altLang="zh-TW" sz="1600" dirty="0" smtClean="0">
              <a:solidFill>
                <a:srgbClr val="002060"/>
              </a:solidFill>
            </a:endParaRPr>
          </a:p>
          <a:p>
            <a:r>
              <a:rPr lang="zh-TW" altLang="en-US" sz="1600" dirty="0" smtClean="0">
                <a:solidFill>
                  <a:srgbClr val="002060"/>
                </a:solidFill>
              </a:rPr>
              <a:t>設計研發：依客戶端需求進行機台開發及製造。</a:t>
            </a:r>
          </a:p>
          <a:p>
            <a:r>
              <a:rPr lang="zh-TW" altLang="en-US" sz="1600" dirty="0" smtClean="0">
                <a:solidFill>
                  <a:srgbClr val="002060"/>
                </a:solidFill>
              </a:rPr>
              <a:t>巡檢服務：提供例行性保養，及早發現問題，降低企業成本風險。</a:t>
            </a:r>
          </a:p>
          <a:p>
            <a:r>
              <a:rPr lang="zh-TW" altLang="en-US" sz="1600" dirty="0" smtClean="0">
                <a:solidFill>
                  <a:srgbClr val="002060"/>
                </a:solidFill>
              </a:rPr>
              <a:t>維修服務：擁有各種廠牌專業維修之技術能力。</a:t>
            </a:r>
          </a:p>
          <a:p>
            <a:r>
              <a:rPr lang="zh-TW" altLang="en-US" sz="1600" dirty="0" smtClean="0">
                <a:solidFill>
                  <a:srgbClr val="002060"/>
                </a:solidFill>
              </a:rPr>
              <a:t>升級服務：依據客戶端之需求，提供各型機台之升級改造</a:t>
            </a:r>
            <a:r>
              <a:rPr lang="en-US" altLang="zh-TW" sz="1600" dirty="0" smtClean="0">
                <a:solidFill>
                  <a:srgbClr val="002060"/>
                </a:solidFill>
              </a:rPr>
              <a:t>….</a:t>
            </a:r>
            <a:r>
              <a:rPr lang="zh-TW" altLang="en-US" sz="1600" dirty="0" smtClean="0">
                <a:solidFill>
                  <a:srgbClr val="002060"/>
                </a:solidFill>
              </a:rPr>
              <a:t>等服務。</a:t>
            </a:r>
          </a:p>
          <a:p>
            <a:endParaRPr lang="zh-TW" altLang="en-US" sz="1600" dirty="0"/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72195"/>
            <a:ext cx="8229600" cy="736525"/>
          </a:xfrm>
        </p:spPr>
        <p:txBody>
          <a:bodyPr>
            <a:normAutofit/>
          </a:bodyPr>
          <a:lstStyle/>
          <a:p>
            <a:r>
              <a:rPr lang="zh-TW" altLang="en-US" sz="4000" b="1" dirty="0" smtClean="0"/>
              <a:t>各廠牌維修列表</a:t>
            </a:r>
            <a:endParaRPr lang="zh-TW" altLang="en-US" sz="40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graphicFrame>
        <p:nvGraphicFramePr>
          <p:cNvPr id="7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3130"/>
              </p:ext>
            </p:extLst>
          </p:nvPr>
        </p:nvGraphicFramePr>
        <p:xfrm>
          <a:off x="539552" y="1052746"/>
          <a:ext cx="8136904" cy="5688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875"/>
                <a:gridCol w="6944029"/>
              </a:tblGrid>
              <a:tr h="185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廠牌</a:t>
                      </a:r>
                      <a:endParaRPr lang="zh-TW" sz="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型號</a:t>
                      </a:r>
                      <a:endParaRPr lang="zh-TW" sz="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TEL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D204/D214/D230/D240/C355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2813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SHINWA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CH1-H6-T2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CHM3E-21-00-BL/1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CHX4E-21-20-03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CH7-H2-D0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CH7-H2-S0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CH7-H3-D0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ESA-4 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CH1-H12-T0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CH1-H18-T1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23627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RISSHI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R-3000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EX-2008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MEXK-2002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 smtClean="0">
                          <a:effectLst/>
                        </a:rPr>
                        <a:t>MEXK-2003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CS-1500VL-2KS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 smtClean="0">
                          <a:effectLst/>
                        </a:rPr>
                        <a:t>YR-8020SC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CS-400AH-F2R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CS-1100WT-9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2728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TSK	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TP3C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SCU-500S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SCU-600E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ARTS-HS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ARTS-W3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KANTO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DTU-1531 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SUSA-03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SUSA-05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THERMO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Neslab</a:t>
                      </a:r>
                      <a:r>
                        <a:rPr lang="zh-TW" sz="900" kern="100">
                          <a:effectLst/>
                        </a:rPr>
                        <a:t>：</a:t>
                      </a:r>
                      <a:r>
                        <a:rPr lang="en-US" sz="900" kern="100">
                          <a:effectLst/>
                        </a:rPr>
                        <a:t>Steelhead 1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Steelhead 0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System ll/lll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Neslab</a:t>
                      </a:r>
                      <a:r>
                        <a:rPr lang="zh-TW" sz="900" kern="100" dirty="0">
                          <a:effectLst/>
                        </a:rPr>
                        <a:t>：</a:t>
                      </a:r>
                      <a:r>
                        <a:rPr lang="en-US" sz="900" kern="100" dirty="0">
                          <a:effectLst/>
                        </a:rPr>
                        <a:t>HX-75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HX-150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HX-222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HX-281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HX-300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HX-750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2794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00" dirty="0" err="1">
                          <a:effectLst/>
                        </a:rPr>
                        <a:t>Neslab</a:t>
                      </a:r>
                      <a:r>
                        <a:rPr lang="zh-TW" sz="900" kern="100" dirty="0">
                          <a:effectLst/>
                        </a:rPr>
                        <a:t>：</a:t>
                      </a:r>
                      <a:r>
                        <a:rPr lang="en-US" sz="900" kern="100" dirty="0">
                          <a:effectLst/>
                        </a:rPr>
                        <a:t>RTE-100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RTE-110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RTE-211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smtClean="0">
                          <a:effectLst/>
                        </a:rPr>
                        <a:t>RTE-134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CFT-75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CFT-33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CFT150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CFT-75A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CFT-25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M33</a:t>
                      </a:r>
                      <a:endParaRPr lang="zh-TW" altLang="zh-TW" sz="9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LABTECH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9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EO100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7629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SMC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INR-244-112D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INR-244-602A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INR-244-634B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INR-244-646C</a:t>
                      </a:r>
                      <a:r>
                        <a:rPr 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INR244-323-X38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INR-244-680B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INR-244-633</a:t>
                      </a:r>
                      <a:r>
                        <a:rPr lang="zh-TW" altLang="zh-TW" sz="900" kern="100" dirty="0" smtClean="0">
                          <a:effectLst/>
                        </a:rPr>
                        <a:t>、</a:t>
                      </a:r>
                      <a:r>
                        <a:rPr lang="en-US" altLang="zh-TW" sz="900" kern="100" dirty="0" smtClean="0">
                          <a:effectLst/>
                        </a:rPr>
                        <a:t>INR244-339-X1</a:t>
                      </a:r>
                      <a:endParaRPr lang="zh-TW" sz="9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INR-498-001B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INR-498-001C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INR-498-011C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INR-498-011D</a:t>
                      </a:r>
                      <a:endParaRPr lang="zh-TW" sz="9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INR-498-0012B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INR-341-59A-X117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INR-341-44A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INR-498-001A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INR-498-001B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INR-498-001C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INR-498-003B-X004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INR-498-012C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INR-498-012C-X007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INR-498-012D-X007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INR-498-016C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H-2000INR-498-043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INR-496-003B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INR-496-003C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INR-496-003D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HRZ004-L-X002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HRB4007Z-X003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INR-499-207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 smtClean="0">
                          <a:effectLst/>
                        </a:rPr>
                        <a:t>HEC205W-2A-X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APPLIED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AMAT-0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AMAT-1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LAM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LAM2080TCU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Affinity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PNE-H20K-ED36CBC0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PAE-020K-BE38CBD4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PAE-007K-BE38CBC3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Edwards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TC40/80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417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smtClean="0">
                          <a:effectLst/>
                        </a:rPr>
                        <a:t>M</a:t>
                      </a:r>
                      <a:r>
                        <a:rPr lang="en-US" altLang="zh-TW" sz="900" kern="100" smtClean="0">
                          <a:effectLst/>
                        </a:rPr>
                        <a:t>&amp;</a:t>
                      </a:r>
                      <a:r>
                        <a:rPr lang="en-US" sz="900" kern="100" smtClean="0">
                          <a:effectLst/>
                        </a:rPr>
                        <a:t>W 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RPCE52W-SSMT-H/V3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RPC140W-SPU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AQUAtech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AQW-K12-AMT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AQW-K4-TY-02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TCW-40006LG-G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T02-PC3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ORION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REK3750A-VW-DS2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RKS-600S-VA-200-1   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TAITEC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SC-80F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DEX-30A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Daikin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TSP-3055DD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TSP-3055SSS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UBRPD5A-2T2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UBRPD5A-1T4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CKD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HYP3006W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HITEMA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ECA001/60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YAMATO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BH300N</a:t>
                      </a:r>
                      <a:r>
                        <a:rPr lang="zh-TW" sz="900" kern="100">
                          <a:effectLst/>
                        </a:rPr>
                        <a:t>、</a:t>
                      </a:r>
                      <a:r>
                        <a:rPr lang="en-US" sz="900" kern="100">
                          <a:effectLst/>
                        </a:rPr>
                        <a:t>CTE42W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O-KUMA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OE-2W-CE1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PTC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LANTRA-1300S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  <a:tr h="185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MIURA</a:t>
                      </a:r>
                      <a:endParaRPr lang="zh-TW" sz="9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MTW-3750BG-G6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MDW-1500BG</a:t>
                      </a:r>
                      <a:r>
                        <a:rPr lang="zh-TW" sz="900" kern="100" dirty="0">
                          <a:effectLst/>
                        </a:rPr>
                        <a:t>、</a:t>
                      </a:r>
                      <a:r>
                        <a:rPr lang="en-US" sz="900" kern="100" dirty="0">
                          <a:effectLst/>
                        </a:rPr>
                        <a:t>MTW-2200BG-G6</a:t>
                      </a:r>
                      <a:endParaRPr lang="zh-TW" sz="9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48492" marR="48492" marT="0" marB="0"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7092280" y="5125834"/>
            <a:ext cx="133214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陸</a:t>
            </a:r>
            <a:r>
              <a:rPr lang="zh-TW" altLang="en-US" b="1" dirty="0" smtClean="0">
                <a:solidFill>
                  <a:srgbClr val="FFFF00"/>
                </a:solidFill>
              </a:rPr>
              <a:t>續更新中</a:t>
            </a:r>
            <a:endParaRPr lang="en-US" altLang="zh-TW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CHILLER </a:t>
            </a:r>
            <a:r>
              <a:rPr lang="zh-TW" altLang="en-US" dirty="0" smtClean="0">
                <a:solidFill>
                  <a:srgbClr val="002060"/>
                </a:solidFill>
              </a:rPr>
              <a:t>實蹟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57200" y="1556792"/>
            <a:ext cx="8435280" cy="51845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r>
              <a:rPr lang="zh-TW" altLang="en-US" sz="1600" dirty="0" smtClean="0"/>
              <a:t>    </a:t>
            </a:r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endParaRPr lang="zh-TW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" y="1658789"/>
            <a:ext cx="263468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27" y="1658790"/>
            <a:ext cx="244827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46" y="5417960"/>
            <a:ext cx="2602632" cy="95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5" y="2738909"/>
            <a:ext cx="1150986" cy="117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64" y="2792873"/>
            <a:ext cx="2989487" cy="106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47071"/>
            <a:ext cx="2573660" cy="99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" y="4179069"/>
            <a:ext cx="21812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740" y="4179069"/>
            <a:ext cx="2401813" cy="113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16" y="4170404"/>
            <a:ext cx="25527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7" y="5517233"/>
            <a:ext cx="2512963" cy="65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93" y="2775285"/>
            <a:ext cx="893068" cy="113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11" y="5467596"/>
            <a:ext cx="2552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11" y="1700808"/>
            <a:ext cx="2575348" cy="8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61" y="6374483"/>
            <a:ext cx="14319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6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37939" y="2276872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dirty="0" smtClean="0">
                <a:solidFill>
                  <a:srgbClr val="7030A0"/>
                </a:solidFill>
              </a:rPr>
              <a:t>Thank you !</a:t>
            </a:r>
            <a:endParaRPr lang="zh-TW" altLang="en-US" sz="6600" dirty="0">
              <a:solidFill>
                <a:srgbClr val="7030A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45" y="6309320"/>
            <a:ext cx="23717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2060"/>
                </a:solidFill>
                <a:ea typeface="新細明體" charset="-120"/>
              </a:rPr>
              <a:t>總代理權</a:t>
            </a:r>
            <a:r>
              <a:rPr lang="en-US" altLang="zh-TW" b="1" dirty="0">
                <a:solidFill>
                  <a:srgbClr val="002060"/>
                </a:solidFill>
                <a:ea typeface="新細明體" charset="-120"/>
              </a:rPr>
              <a:t>-Milestone</a:t>
            </a:r>
            <a:endParaRPr lang="zh-TW" altLang="en-US" b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-7033" y="2979803"/>
            <a:ext cx="9144000" cy="53975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294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-7033" y="3032190"/>
            <a:ext cx="9144000" cy="142875"/>
          </a:xfrm>
          <a:prstGeom prst="rect">
            <a:avLst/>
          </a:prstGeom>
          <a:gradFill rotWithShape="1">
            <a:gsLst>
              <a:gs pos="0">
                <a:srgbClr val="5F5F5F">
                  <a:gamma/>
                  <a:tint val="30196"/>
                  <a:invGamma/>
                </a:srgbClr>
              </a:gs>
              <a:gs pos="100000">
                <a:srgbClr val="5F5F5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Oval 30"/>
          <p:cNvSpPr>
            <a:spLocks noChangeArrowheads="1"/>
          </p:cNvSpPr>
          <p:nvPr/>
        </p:nvSpPr>
        <p:spPr bwMode="gray">
          <a:xfrm>
            <a:off x="518186" y="2214554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gray">
          <a:xfrm>
            <a:off x="518186" y="2214554"/>
            <a:ext cx="1730375" cy="172720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" name="Oval 32"/>
          <p:cNvSpPr>
            <a:spLocks noChangeArrowheads="1"/>
          </p:cNvSpPr>
          <p:nvPr/>
        </p:nvSpPr>
        <p:spPr bwMode="gray">
          <a:xfrm>
            <a:off x="634074" y="2327266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0" name="Oval 33"/>
          <p:cNvSpPr>
            <a:spLocks noChangeArrowheads="1"/>
          </p:cNvSpPr>
          <p:nvPr/>
        </p:nvSpPr>
        <p:spPr bwMode="gray">
          <a:xfrm>
            <a:off x="635661" y="2330441"/>
            <a:ext cx="1501775" cy="1500188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11" name="Oval 34"/>
          <p:cNvSpPr>
            <a:spLocks noChangeArrowheads="1"/>
          </p:cNvSpPr>
          <p:nvPr/>
        </p:nvSpPr>
        <p:spPr bwMode="gray">
          <a:xfrm>
            <a:off x="708686" y="2403466"/>
            <a:ext cx="1352550" cy="1349375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729324" y="2424104"/>
            <a:ext cx="1311275" cy="1309687"/>
            <a:chOff x="4166" y="1706"/>
            <a:chExt cx="1252" cy="1252"/>
          </a:xfrm>
        </p:grpSpPr>
        <p:sp>
          <p:nvSpPr>
            <p:cNvPr id="13" name="Oval 36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" name="Oval 37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5" name="Oval 38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6" name="Oval 39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7" name="Group 65"/>
          <p:cNvGrpSpPr>
            <a:grpSpLocks/>
          </p:cNvGrpSpPr>
          <p:nvPr/>
        </p:nvGrpSpPr>
        <p:grpSpPr bwMode="auto">
          <a:xfrm>
            <a:off x="3592919" y="2204864"/>
            <a:ext cx="1764136" cy="1622432"/>
            <a:chOff x="2789" y="1625"/>
            <a:chExt cx="907" cy="907"/>
          </a:xfrm>
        </p:grpSpPr>
        <p:sp>
          <p:nvSpPr>
            <p:cNvPr id="18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1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2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3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24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5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6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27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28" name="Text Box 85"/>
          <p:cNvSpPr txBox="1">
            <a:spLocks noChangeArrowheads="1"/>
          </p:cNvSpPr>
          <p:nvPr/>
        </p:nvSpPr>
        <p:spPr bwMode="gray">
          <a:xfrm>
            <a:off x="3832787" y="1668487"/>
            <a:ext cx="12362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dirty="0" smtClean="0">
                <a:latin typeface="Verdana" pitchFamily="34" charset="0"/>
                <a:ea typeface="新細明體" charset="-120"/>
              </a:rPr>
              <a:t>2007</a:t>
            </a:r>
            <a:endParaRPr lang="en-US" altLang="zh-TW" dirty="0">
              <a:latin typeface="Verdana" pitchFamily="34" charset="0"/>
              <a:ea typeface="新細明體" charset="-120"/>
            </a:endParaRPr>
          </a:p>
        </p:txBody>
      </p:sp>
      <p:sp>
        <p:nvSpPr>
          <p:cNvPr id="29" name="Text Box 86"/>
          <p:cNvSpPr txBox="1">
            <a:spLocks noChangeArrowheads="1"/>
          </p:cNvSpPr>
          <p:nvPr/>
        </p:nvSpPr>
        <p:spPr bwMode="gray">
          <a:xfrm>
            <a:off x="6713107" y="1673270"/>
            <a:ext cx="12362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dirty="0" smtClean="0">
                <a:latin typeface="Verdana" pitchFamily="34" charset="0"/>
                <a:ea typeface="新細明體" charset="-120"/>
              </a:rPr>
              <a:t>2010</a:t>
            </a:r>
            <a:endParaRPr lang="en-US" altLang="zh-TW" dirty="0">
              <a:latin typeface="Verdana" pitchFamily="34" charset="0"/>
              <a:ea typeface="新細明體" charset="-120"/>
            </a:endParaRPr>
          </a:p>
        </p:txBody>
      </p:sp>
      <p:sp>
        <p:nvSpPr>
          <p:cNvPr id="30" name="Text Box 87"/>
          <p:cNvSpPr txBox="1">
            <a:spLocks noChangeArrowheads="1"/>
          </p:cNvSpPr>
          <p:nvPr/>
        </p:nvSpPr>
        <p:spPr bwMode="gray">
          <a:xfrm>
            <a:off x="604527" y="1628800"/>
            <a:ext cx="16786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TW" altLang="en-US" sz="2400" b="1" dirty="0" smtClean="0">
                <a:latin typeface="Verdana" pitchFamily="34" charset="0"/>
                <a:ea typeface="新細明體" charset="-120"/>
              </a:rPr>
              <a:t>西元</a:t>
            </a:r>
            <a:r>
              <a:rPr lang="en-US" altLang="zh-TW" sz="2400" b="1" dirty="0" smtClean="0">
                <a:latin typeface="Verdana" pitchFamily="34" charset="0"/>
                <a:ea typeface="新細明體" charset="-120"/>
              </a:rPr>
              <a:t>1996</a:t>
            </a:r>
            <a:endParaRPr lang="en-US" altLang="zh-TW" sz="2400" b="1" dirty="0">
              <a:latin typeface="Verdana" pitchFamily="34" charset="0"/>
              <a:ea typeface="新細明體" charset="-120"/>
            </a:endParaRPr>
          </a:p>
        </p:txBody>
      </p:sp>
      <p:cxnSp>
        <p:nvCxnSpPr>
          <p:cNvPr id="31" name="AutoShape 88"/>
          <p:cNvCxnSpPr>
            <a:cxnSpLocks noChangeShapeType="1"/>
          </p:cNvCxnSpPr>
          <p:nvPr/>
        </p:nvCxnSpPr>
        <p:spPr bwMode="gray">
          <a:xfrm>
            <a:off x="5501071" y="1857400"/>
            <a:ext cx="75448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AutoShape 90"/>
          <p:cNvCxnSpPr>
            <a:cxnSpLocks noChangeShapeType="1"/>
          </p:cNvCxnSpPr>
          <p:nvPr/>
        </p:nvCxnSpPr>
        <p:spPr bwMode="gray">
          <a:xfrm>
            <a:off x="2661525" y="1857400"/>
            <a:ext cx="751314" cy="10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字方塊 32"/>
          <p:cNvSpPr txBox="1"/>
          <p:nvPr/>
        </p:nvSpPr>
        <p:spPr>
          <a:xfrm>
            <a:off x="676437" y="2854677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Kashiyama 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34" name="Group 65"/>
          <p:cNvGrpSpPr>
            <a:grpSpLocks/>
          </p:cNvGrpSpPr>
          <p:nvPr/>
        </p:nvGrpSpPr>
        <p:grpSpPr bwMode="auto">
          <a:xfrm>
            <a:off x="6437175" y="2197655"/>
            <a:ext cx="1628092" cy="1591385"/>
            <a:chOff x="2789" y="1625"/>
            <a:chExt cx="907" cy="907"/>
          </a:xfrm>
        </p:grpSpPr>
        <p:sp>
          <p:nvSpPr>
            <p:cNvPr id="35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0" name="Group 71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41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3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4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45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9" y="3995892"/>
            <a:ext cx="2426360" cy="144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38" y="4149080"/>
            <a:ext cx="2065070" cy="216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字方塊 46"/>
          <p:cNvSpPr txBox="1"/>
          <p:nvPr/>
        </p:nvSpPr>
        <p:spPr>
          <a:xfrm>
            <a:off x="3723603" y="2708920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0000"/>
                </a:solidFill>
              </a:rPr>
              <a:t>Nikuni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509183" y="2636912"/>
            <a:ext cx="14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Phil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Pump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2" y="4061427"/>
            <a:ext cx="1742717" cy="225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6" y="5416118"/>
            <a:ext cx="1444515" cy="13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文字方塊 50"/>
          <p:cNvSpPr txBox="1"/>
          <p:nvPr/>
        </p:nvSpPr>
        <p:spPr>
          <a:xfrm>
            <a:off x="3723603" y="6342237"/>
            <a:ext cx="2160240" cy="37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25SKSD6-15Z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/>
          <p:nvPr/>
        </p:nvPicPr>
        <p:blipFill>
          <a:blip r:embed="rId6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</a:t>
            </a:r>
            <a:r>
              <a:rPr lang="zh-TW" altLang="en-US" b="1" dirty="0" smtClean="0">
                <a:solidFill>
                  <a:srgbClr val="002060"/>
                </a:solidFill>
              </a:rPr>
              <a:t>機</a:t>
            </a:r>
            <a:r>
              <a:rPr lang="en-US" altLang="zh-TW" b="1" dirty="0">
                <a:solidFill>
                  <a:srgbClr val="002060"/>
                </a:solidFill>
              </a:rPr>
              <a:t>(</a:t>
            </a:r>
            <a:r>
              <a:rPr lang="en-US" altLang="zh-TW" b="1" dirty="0" smtClean="0">
                <a:solidFill>
                  <a:srgbClr val="002060"/>
                </a:solidFill>
              </a:rPr>
              <a:t>Chiller</a:t>
            </a:r>
            <a:r>
              <a:rPr lang="en-US" altLang="zh-TW" b="1" dirty="0">
                <a:solidFill>
                  <a:srgbClr val="002060"/>
                </a:solidFill>
              </a:rPr>
              <a:t>)</a:t>
            </a:r>
            <a:r>
              <a:rPr lang="zh-TW" altLang="en-US" b="1" dirty="0">
                <a:solidFill>
                  <a:srgbClr val="002060"/>
                </a:solidFill>
              </a:rPr>
              <a:t>是</a:t>
            </a:r>
            <a:r>
              <a:rPr lang="zh-TW" altLang="en-US" b="1" dirty="0" smtClean="0">
                <a:solidFill>
                  <a:srgbClr val="002060"/>
                </a:solidFill>
              </a:rPr>
              <a:t>什麼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2060"/>
                </a:solidFill>
              </a:rPr>
              <a:t>冰水</a:t>
            </a:r>
            <a:r>
              <a:rPr lang="zh-TW" altLang="en-US" dirty="0">
                <a:solidFill>
                  <a:srgbClr val="002060"/>
                </a:solidFill>
              </a:rPr>
              <a:t>機是一種</a:t>
            </a:r>
            <a:r>
              <a:rPr lang="zh-TW" altLang="en-US" b="1" dirty="0">
                <a:solidFill>
                  <a:srgbClr val="FF0000"/>
                </a:solidFill>
              </a:rPr>
              <a:t>製冷設備</a:t>
            </a:r>
            <a:r>
              <a:rPr lang="zh-TW" altLang="en-US" dirty="0">
                <a:solidFill>
                  <a:srgbClr val="002060"/>
                </a:solidFill>
              </a:rPr>
              <a:t>，透過使用「製冷劑」，達到製造常溫以下的水溫對設備進行冷卻，冰水機被廣泛的應用各種設備，常見應用於各種工業製程設備，測量設備，食品加工設備，物理和化學設備等的恆定溫度的裝置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72000" y="5589240"/>
            <a:ext cx="3600399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FFFF00"/>
                </a:solidFill>
              </a:rPr>
              <a:t>旭亞</a:t>
            </a:r>
            <a:r>
              <a:rPr lang="en-US" altLang="zh-TW" sz="2800" b="1" dirty="0" smtClean="0">
                <a:solidFill>
                  <a:srgbClr val="FFFF00"/>
                </a:solidFill>
              </a:rPr>
              <a:t>-</a:t>
            </a:r>
            <a:r>
              <a:rPr lang="en-US" altLang="zh-TW" sz="2800" b="1" dirty="0" smtClean="0">
                <a:solidFill>
                  <a:srgbClr val="FFFF00"/>
                </a:solidFill>
              </a:rPr>
              <a:t>Chiller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維修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部門</a:t>
            </a:r>
            <a:endParaRPr lang="en-US" altLang="zh-TW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002060"/>
                </a:solidFill>
              </a:rPr>
              <a:t>冰水機製冷過程不可缺少的元素為製冷劑，而製冷</a:t>
            </a:r>
            <a:r>
              <a:rPr lang="zh-TW" altLang="en-US" dirty="0" smtClean="0">
                <a:solidFill>
                  <a:srgbClr val="002060"/>
                </a:solidFill>
              </a:rPr>
              <a:t>劑＝常</a:t>
            </a:r>
            <a:r>
              <a:rPr lang="zh-TW" altLang="en-US" dirty="0">
                <a:solidFill>
                  <a:srgbClr val="002060"/>
                </a:solidFill>
              </a:rPr>
              <a:t>說的冷媒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冷</a:t>
            </a:r>
            <a:r>
              <a:rPr lang="zh-TW" altLang="en-US" dirty="0">
                <a:solidFill>
                  <a:srgbClr val="002060"/>
                </a:solidFill>
              </a:rPr>
              <a:t>媒是可用來傳遞熱能，並產生冷凍效果的工作流體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>
              <a:solidFill>
                <a:srgbClr val="002060"/>
              </a:solidFill>
            </a:endParaRPr>
          </a:p>
          <a:p>
            <a:r>
              <a:rPr lang="zh-TW" altLang="en-US" dirty="0" smtClean="0">
                <a:solidFill>
                  <a:srgbClr val="002060"/>
                </a:solidFill>
              </a:rPr>
              <a:t>冰水</a:t>
            </a:r>
            <a:r>
              <a:rPr lang="zh-TW" altLang="en-US" dirty="0">
                <a:solidFill>
                  <a:srgbClr val="002060"/>
                </a:solidFill>
              </a:rPr>
              <a:t>機由</a:t>
            </a:r>
            <a:r>
              <a:rPr lang="zh-TW" altLang="en-US" dirty="0">
                <a:solidFill>
                  <a:srgbClr val="FF0000"/>
                </a:solidFill>
              </a:rPr>
              <a:t>四大組成</a:t>
            </a:r>
            <a:r>
              <a:rPr lang="zh-TW" altLang="en-US" dirty="0" smtClean="0">
                <a:solidFill>
                  <a:srgbClr val="FF0000"/>
                </a:solidFill>
              </a:rPr>
              <a:t>原件</a:t>
            </a:r>
            <a:r>
              <a:rPr lang="zh-TW" altLang="en-US" dirty="0" smtClean="0">
                <a:solidFill>
                  <a:srgbClr val="002060"/>
                </a:solidFill>
              </a:rPr>
              <a:t>：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壓縮機</a:t>
            </a:r>
            <a:r>
              <a:rPr lang="en-US" altLang="zh-TW" dirty="0">
                <a:solidFill>
                  <a:srgbClr val="FF0000"/>
                </a:solidFill>
              </a:rPr>
              <a:t>(Compressor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蒸發器</a:t>
            </a:r>
            <a:r>
              <a:rPr lang="en-US" altLang="zh-TW" dirty="0">
                <a:solidFill>
                  <a:srgbClr val="FF0000"/>
                </a:solidFill>
              </a:rPr>
              <a:t>(Evaporator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冷凝器</a:t>
            </a:r>
            <a:r>
              <a:rPr lang="en-US" altLang="zh-TW" dirty="0">
                <a:solidFill>
                  <a:srgbClr val="FF0000"/>
                </a:solidFill>
              </a:rPr>
              <a:t>(Condenser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膨脹</a:t>
            </a:r>
            <a:r>
              <a:rPr lang="zh-TW" altLang="en-US" dirty="0">
                <a:solidFill>
                  <a:srgbClr val="FF0000"/>
                </a:solidFill>
              </a:rPr>
              <a:t>閥</a:t>
            </a:r>
            <a:r>
              <a:rPr lang="en-US" altLang="zh-TW" dirty="0">
                <a:solidFill>
                  <a:srgbClr val="FF0000"/>
                </a:solidFill>
              </a:rPr>
              <a:t>(Expansion valve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4672" y="4397917"/>
            <a:ext cx="2808312" cy="172819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solidFill>
                  <a:srgbClr val="FFFF00"/>
                </a:solidFill>
              </a:rPr>
              <a:t>外加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altLang="zh-TW" sz="2400" b="1" dirty="0" smtClean="0">
                <a:solidFill>
                  <a:srgbClr val="FFFF00"/>
                </a:solidFill>
              </a:rPr>
              <a:t>-</a:t>
            </a:r>
            <a:r>
              <a:rPr lang="zh-TW" altLang="en-US" sz="2400" b="1" dirty="0">
                <a:solidFill>
                  <a:srgbClr val="FF0000"/>
                </a:solidFill>
              </a:rPr>
              <a:t>循環泵浦水路系統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-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電控模組系統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 smtClean="0">
                <a:solidFill>
                  <a:srgbClr val="C00000"/>
                </a:solidFill>
              </a:rPr>
              <a:t>壓縮機 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壓縮機</a:t>
            </a:r>
            <a:r>
              <a:rPr lang="en-US" altLang="zh-TW" dirty="0">
                <a:solidFill>
                  <a:srgbClr val="FF0000"/>
                </a:solidFill>
              </a:rPr>
              <a:t>(Compressor)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為製冷循環提供動力，將低壓氣體提升為高壓氣體的</a:t>
            </a:r>
            <a:r>
              <a:rPr lang="zh-TW" altLang="en-US" dirty="0" smtClean="0">
                <a:solidFill>
                  <a:srgbClr val="002060"/>
                </a:solidFill>
              </a:rPr>
              <a:t>一種流體</a:t>
            </a:r>
            <a:r>
              <a:rPr lang="zh-TW" altLang="en-US" dirty="0">
                <a:solidFill>
                  <a:srgbClr val="002060"/>
                </a:solidFill>
              </a:rPr>
              <a:t>機械，為冰水機的心臟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壓縮機在冷凍系統內建立高低壓差。</a:t>
            </a: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壓縮機</a:t>
            </a:r>
            <a:r>
              <a:rPr lang="zh-TW" altLang="en-US" dirty="0">
                <a:solidFill>
                  <a:srgbClr val="002060"/>
                </a:solidFill>
              </a:rPr>
              <a:t>促使冷媒在系統內循環。</a:t>
            </a:r>
          </a:p>
          <a:p>
            <a:pPr lvl="1"/>
            <a:r>
              <a:rPr lang="zh-TW" altLang="en-US" dirty="0" smtClean="0">
                <a:solidFill>
                  <a:srgbClr val="002060"/>
                </a:solidFill>
              </a:rPr>
              <a:t>壓縮機</a:t>
            </a:r>
            <a:r>
              <a:rPr lang="zh-TW" altLang="en-US" dirty="0">
                <a:solidFill>
                  <a:srgbClr val="002060"/>
                </a:solidFill>
              </a:rPr>
              <a:t>利用冷媒之循環，將熱量由低溫處傳遞至高溫處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實現壓縮→冷凝</a:t>
            </a:r>
            <a:r>
              <a:rPr lang="en-US" altLang="zh-TW" dirty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放熱</a:t>
            </a:r>
            <a:r>
              <a:rPr lang="en-US" altLang="zh-TW" dirty="0">
                <a:solidFill>
                  <a:srgbClr val="002060"/>
                </a:solidFill>
              </a:rPr>
              <a:t>)→</a:t>
            </a:r>
            <a:r>
              <a:rPr lang="zh-TW" altLang="en-US" dirty="0">
                <a:solidFill>
                  <a:srgbClr val="002060"/>
                </a:solidFill>
              </a:rPr>
              <a:t>膨脹→蒸發 </a:t>
            </a:r>
            <a:r>
              <a:rPr lang="en-US" altLang="zh-TW" dirty="0">
                <a:solidFill>
                  <a:srgbClr val="002060"/>
                </a:solidFill>
              </a:rPr>
              <a:t>( </a:t>
            </a:r>
            <a:r>
              <a:rPr lang="zh-TW" altLang="en-US" dirty="0">
                <a:solidFill>
                  <a:srgbClr val="002060"/>
                </a:solidFill>
              </a:rPr>
              <a:t>吸熱 </a:t>
            </a:r>
            <a:r>
              <a:rPr lang="en-US" altLang="zh-TW" dirty="0">
                <a:solidFill>
                  <a:srgbClr val="002060"/>
                </a:solidFill>
              </a:rPr>
              <a:t>) </a:t>
            </a:r>
            <a:r>
              <a:rPr lang="zh-TW" altLang="en-US" dirty="0">
                <a:solidFill>
                  <a:srgbClr val="002060"/>
                </a:solidFill>
              </a:rPr>
              <a:t>的製冷循環。</a:t>
            </a:r>
          </a:p>
          <a:p>
            <a:pPr lvl="1"/>
            <a:endParaRPr lang="en-US" altLang="zh-TW" b="1" dirty="0">
              <a:solidFill>
                <a:srgbClr val="0070C0"/>
              </a:solidFill>
            </a:endParaRP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6" y="6400800"/>
            <a:ext cx="2371725" cy="43815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 smtClean="0">
                <a:solidFill>
                  <a:srgbClr val="C00000"/>
                </a:solidFill>
              </a:rPr>
              <a:t>壓縮機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壓縮機主要應用</a:t>
            </a:r>
            <a:r>
              <a:rPr lang="zh-TW" altLang="en-US" dirty="0" smtClean="0">
                <a:solidFill>
                  <a:srgbClr val="FF0000"/>
                </a:solidFill>
              </a:rPr>
              <a:t>領域：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b="1" dirty="0">
              <a:solidFill>
                <a:srgbClr val="0070C0"/>
              </a:solidFill>
            </a:endParaRP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389995"/>
            <a:ext cx="2371725" cy="43815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0316"/>
              </p:ext>
            </p:extLst>
          </p:nvPr>
        </p:nvGraphicFramePr>
        <p:xfrm>
          <a:off x="395536" y="2346187"/>
          <a:ext cx="8532441" cy="3599175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77521"/>
                <a:gridCol w="1224464"/>
                <a:gridCol w="1142431"/>
                <a:gridCol w="1131265"/>
                <a:gridCol w="1218920"/>
                <a:gridCol w="1218920"/>
                <a:gridCol w="1218920"/>
              </a:tblGrid>
              <a:tr h="591819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　　應用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壓縮機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家用冰箱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窗型冷氣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小型分離式空調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箱型空調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中小型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中央空調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大型中央空調</a:t>
                      </a:r>
                      <a:endParaRPr lang="zh-TW" altLang="en-US" dirty="0"/>
                    </a:p>
                  </a:txBody>
                  <a:tcPr/>
                </a:tc>
              </a:tr>
              <a:tr h="591819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迴轉式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91819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往復式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91819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渦卷式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91819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螺旋式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91819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離心式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6" y="6400800"/>
            <a:ext cx="2371725" cy="4381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40123" y="597354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ym typeface="Wingdings"/>
              </a:rPr>
              <a:t></a:t>
            </a:r>
            <a:r>
              <a:rPr lang="zh-TW" altLang="en-US" dirty="0" smtClean="0"/>
              <a:t>冷凍噸</a:t>
            </a:r>
            <a:r>
              <a:rPr lang="en-US" altLang="zh-TW" dirty="0" smtClean="0"/>
              <a:t>(RT)</a:t>
            </a:r>
            <a:r>
              <a:rPr lang="zh-TW" altLang="en-US" dirty="0" smtClean="0"/>
              <a:t>為冷凍能力的計量單位</a:t>
            </a:r>
            <a:r>
              <a:rPr lang="en-US" altLang="zh-TW" dirty="0" smtClean="0"/>
              <a:t>,1RT=1</a:t>
            </a:r>
            <a:r>
              <a:rPr lang="zh-TW" altLang="en-US" dirty="0" smtClean="0"/>
              <a:t>噸</a:t>
            </a:r>
            <a:r>
              <a:rPr lang="en-US" altLang="zh-TW" dirty="0" smtClean="0"/>
              <a:t>0</a:t>
            </a:r>
            <a:r>
              <a:rPr lang="zh-TW" altLang="en-US" dirty="0" smtClean="0">
                <a:latin typeface="新細明體"/>
                <a:ea typeface="新細明體"/>
              </a:rPr>
              <a:t>ﾟ</a:t>
            </a:r>
            <a:r>
              <a:rPr lang="en-US" altLang="zh-TW" dirty="0" smtClean="0">
                <a:latin typeface="新細明體"/>
                <a:ea typeface="新細明體"/>
              </a:rPr>
              <a:t>C</a:t>
            </a:r>
            <a:r>
              <a:rPr lang="zh-TW" altLang="en-US" dirty="0" smtClean="0">
                <a:latin typeface="新細明體"/>
                <a:ea typeface="新細明體"/>
              </a:rPr>
              <a:t>的純水在</a:t>
            </a:r>
            <a:r>
              <a:rPr lang="en-US" altLang="zh-TW" dirty="0" smtClean="0">
                <a:latin typeface="新細明體"/>
                <a:ea typeface="新細明體"/>
              </a:rPr>
              <a:t>24hr</a:t>
            </a:r>
            <a:r>
              <a:rPr lang="zh-TW" altLang="en-US" dirty="0" smtClean="0">
                <a:latin typeface="新細明體"/>
                <a:ea typeface="新細明體"/>
              </a:rPr>
              <a:t>內製成</a:t>
            </a:r>
            <a:r>
              <a:rPr lang="en-US" altLang="zh-TW" dirty="0" smtClean="0">
                <a:latin typeface="新細明體"/>
                <a:ea typeface="新細明體"/>
              </a:rPr>
              <a:t>0</a:t>
            </a:r>
            <a:r>
              <a:rPr lang="zh-TW" altLang="en-US" dirty="0">
                <a:latin typeface="新細明體"/>
              </a:rPr>
              <a:t>ﾟ</a:t>
            </a:r>
            <a:r>
              <a:rPr lang="en-US" altLang="zh-TW" dirty="0" smtClean="0">
                <a:latin typeface="新細明體"/>
              </a:rPr>
              <a:t>C</a:t>
            </a:r>
            <a:r>
              <a:rPr lang="zh-TW" altLang="en-US" dirty="0" smtClean="0">
                <a:latin typeface="新細明體"/>
              </a:rPr>
              <a:t>的冰所需的凝固熱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835696" y="2696746"/>
            <a:ext cx="3865622" cy="984468"/>
            <a:chOff x="1835696" y="2696746"/>
            <a:chExt cx="3865622" cy="984468"/>
          </a:xfrm>
        </p:grpSpPr>
        <p:sp>
          <p:nvSpPr>
            <p:cNvPr id="8" name="圓角矩形 7"/>
            <p:cNvSpPr/>
            <p:nvPr/>
          </p:nvSpPr>
          <p:spPr>
            <a:xfrm>
              <a:off x="1835696" y="3188980"/>
              <a:ext cx="3240360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0.6-2RT</a:t>
              </a:r>
              <a:endParaRPr lang="zh-TW" alt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254" y="2696746"/>
              <a:ext cx="576064" cy="984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群組 16"/>
          <p:cNvGrpSpPr/>
          <p:nvPr/>
        </p:nvGrpSpPr>
        <p:grpSpPr>
          <a:xfrm>
            <a:off x="2494054" y="4128949"/>
            <a:ext cx="4454210" cy="1042987"/>
            <a:chOff x="2494054" y="4128949"/>
            <a:chExt cx="4454210" cy="1042987"/>
          </a:xfrm>
        </p:grpSpPr>
        <p:sp>
          <p:nvSpPr>
            <p:cNvPr id="12" name="圓角矩形 11"/>
            <p:cNvSpPr/>
            <p:nvPr/>
          </p:nvSpPr>
          <p:spPr>
            <a:xfrm>
              <a:off x="3131840" y="4362411"/>
              <a:ext cx="3816424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0.8-50RT</a:t>
              </a:r>
              <a:endParaRPr lang="zh-TW" altLang="en-US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054" y="4128949"/>
              <a:ext cx="595312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820224" y="3486927"/>
            <a:ext cx="6496192" cy="931586"/>
            <a:chOff x="1820224" y="3486927"/>
            <a:chExt cx="6496192" cy="931586"/>
          </a:xfrm>
        </p:grpSpPr>
        <p:sp>
          <p:nvSpPr>
            <p:cNvPr id="11" name="圓角矩形 10"/>
            <p:cNvSpPr/>
            <p:nvPr/>
          </p:nvSpPr>
          <p:spPr>
            <a:xfrm>
              <a:off x="1820224" y="3786347"/>
              <a:ext cx="649619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1/6-400RT</a:t>
              </a:r>
              <a:endParaRPr lang="zh-TW" altLang="en-US" dirty="0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486927"/>
              <a:ext cx="1084885" cy="931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/>
          <p:cNvGrpSpPr/>
          <p:nvPr/>
        </p:nvGrpSpPr>
        <p:grpSpPr>
          <a:xfrm>
            <a:off x="5526670" y="4710979"/>
            <a:ext cx="2789746" cy="724362"/>
            <a:chOff x="5526670" y="4710979"/>
            <a:chExt cx="2789746" cy="724362"/>
          </a:xfrm>
        </p:grpSpPr>
        <p:sp>
          <p:nvSpPr>
            <p:cNvPr id="13" name="圓角矩形 12"/>
            <p:cNvSpPr/>
            <p:nvPr/>
          </p:nvSpPr>
          <p:spPr>
            <a:xfrm>
              <a:off x="6804248" y="4869727"/>
              <a:ext cx="1512168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30-400RT</a:t>
              </a:r>
              <a:endParaRPr lang="zh-TW" altLang="en-US" dirty="0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670" y="4710979"/>
              <a:ext cx="1259011" cy="72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5344839" y="5527047"/>
            <a:ext cx="3475633" cy="1228224"/>
            <a:chOff x="5344839" y="5527047"/>
            <a:chExt cx="3475633" cy="1228224"/>
          </a:xfrm>
        </p:grpSpPr>
        <p:sp>
          <p:nvSpPr>
            <p:cNvPr id="14" name="圓角矩形 13"/>
            <p:cNvSpPr/>
            <p:nvPr/>
          </p:nvSpPr>
          <p:spPr>
            <a:xfrm>
              <a:off x="7416316" y="5527047"/>
              <a:ext cx="1404156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&gt;200RT</a:t>
              </a:r>
              <a:endParaRPr lang="zh-TW" altLang="en-US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839" y="5527047"/>
              <a:ext cx="1997199" cy="122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圖片 27"/>
          <p:cNvPicPr/>
          <p:nvPr/>
        </p:nvPicPr>
        <p:blipFill>
          <a:blip r:embed="rId8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2060"/>
                </a:solidFill>
              </a:rPr>
              <a:t>冰水機基本</a:t>
            </a:r>
            <a:r>
              <a:rPr lang="zh-TW" altLang="en-US" b="1" dirty="0" smtClean="0">
                <a:solidFill>
                  <a:srgbClr val="002060"/>
                </a:solidFill>
              </a:rPr>
              <a:t>結構－</a:t>
            </a:r>
            <a:r>
              <a:rPr lang="zh-TW" altLang="en-US" b="1" dirty="0">
                <a:solidFill>
                  <a:srgbClr val="C00000"/>
                </a:solidFill>
              </a:rPr>
              <a:t>冷凝器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冷凝器</a:t>
            </a:r>
            <a:r>
              <a:rPr lang="en-US" altLang="zh-TW" dirty="0">
                <a:solidFill>
                  <a:srgbClr val="FF0000"/>
                </a:solidFill>
              </a:rPr>
              <a:t>(Condenser)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讓冷卻源</a:t>
            </a:r>
            <a:r>
              <a:rPr lang="en-US" altLang="zh-TW" dirty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空氣</a:t>
            </a:r>
            <a:r>
              <a:rPr lang="en-US" altLang="zh-TW" dirty="0">
                <a:solidFill>
                  <a:srgbClr val="002060"/>
                </a:solidFill>
              </a:rPr>
              <a:t>or</a:t>
            </a:r>
            <a:r>
              <a:rPr lang="zh-TW" altLang="en-US" dirty="0">
                <a:solidFill>
                  <a:srgbClr val="002060"/>
                </a:solidFill>
              </a:rPr>
              <a:t>冷卻水塔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  <a:r>
              <a:rPr lang="zh-TW" altLang="en-US" dirty="0">
                <a:solidFill>
                  <a:srgbClr val="002060"/>
                </a:solidFill>
              </a:rPr>
              <a:t>吸收冷媒所帶出之熱能將氣態冷煤的熱量帶走。冷凝器可分為兩種，氣冷式冷凝器及水冷式冷凝器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lvl="1"/>
            <a:r>
              <a:rPr lang="zh-TW" altLang="en-US" dirty="0">
                <a:solidFill>
                  <a:srgbClr val="002060"/>
                </a:solidFill>
              </a:rPr>
              <a:t>氣冷式</a:t>
            </a:r>
            <a:r>
              <a:rPr lang="zh-TW" altLang="en-US" dirty="0" smtClean="0">
                <a:solidFill>
                  <a:srgbClr val="002060"/>
                </a:solidFill>
              </a:rPr>
              <a:t>冷凝器</a:t>
            </a:r>
            <a:r>
              <a:rPr lang="zh-TW" altLang="en-US" dirty="0">
                <a:solidFill>
                  <a:srgbClr val="002060"/>
                </a:solidFill>
              </a:rPr>
              <a:t>：</a:t>
            </a:r>
            <a:endParaRPr lang="en-US" altLang="zh-TW" dirty="0">
              <a:solidFill>
                <a:srgbClr val="00206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400800"/>
            <a:ext cx="2371725" cy="4381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81314"/>
            <a:ext cx="3096344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20" y="4171603"/>
            <a:ext cx="345638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圖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467544" y="332656"/>
            <a:ext cx="87967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2824</Words>
  <Application>Microsoft Office PowerPoint</Application>
  <PresentationFormat>如螢幕大小 (4:3)</PresentationFormat>
  <Paragraphs>406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Office 佈景主題</vt:lpstr>
      <vt:lpstr>PowerPoint 簡報</vt:lpstr>
      <vt:lpstr>大綱</vt:lpstr>
      <vt:lpstr>旭亞精技-組織圖</vt:lpstr>
      <vt:lpstr>總代理權-Milestone</vt:lpstr>
      <vt:lpstr>冰水機(Chiller)是什麼</vt:lpstr>
      <vt:lpstr>冰水機基本結構</vt:lpstr>
      <vt:lpstr>冰水機基本結構－壓縮機 </vt:lpstr>
      <vt:lpstr>冰水機基本結構－壓縮機 </vt:lpstr>
      <vt:lpstr>冰水機基本結構－冷凝器</vt:lpstr>
      <vt:lpstr>冰水機基本結構－冷凝器</vt:lpstr>
      <vt:lpstr>冰水機基本結構－膨脹閥</vt:lpstr>
      <vt:lpstr>冰水機基本結構－蒸發器</vt:lpstr>
      <vt:lpstr>冰水機加外篇－循環泵浦水路系統</vt:lpstr>
      <vt:lpstr>冰水機加外篇－電控模組系統</vt:lpstr>
      <vt:lpstr>冰水機原理</vt:lpstr>
      <vt:lpstr>水冷式冰水機</vt:lpstr>
      <vt:lpstr>水冷式冰水機 - 示意圖</vt:lpstr>
      <vt:lpstr>氣冷式冰水機</vt:lpstr>
      <vt:lpstr>氣冷式冰水機 - 示意圖</vt:lpstr>
      <vt:lpstr>冷媒種類</vt:lpstr>
      <vt:lpstr>機台搭配Chiller-1</vt:lpstr>
      <vt:lpstr>機台搭配Chiller-2</vt:lpstr>
      <vt:lpstr>機台搭配Chiller-3</vt:lpstr>
      <vt:lpstr>機台搭配Chiller-4</vt:lpstr>
      <vt:lpstr>機台搭配Chiller-5</vt:lpstr>
      <vt:lpstr>CHILLER測試重點整理</vt:lpstr>
      <vt:lpstr>冰水機常見故障原因及排除-1</vt:lpstr>
      <vt:lpstr>冰水機常見故障原因及排除-2</vt:lpstr>
      <vt:lpstr>CHILLER維修標準流程</vt:lpstr>
      <vt:lpstr>CHILLER維修標準流程</vt:lpstr>
      <vt:lpstr>維修服務與說明</vt:lpstr>
      <vt:lpstr>各廠牌維修列表</vt:lpstr>
      <vt:lpstr>CHILLER 實蹟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Frankie</dc:creator>
  <cp:lastModifiedBy>AutoBVT</cp:lastModifiedBy>
  <cp:revision>60</cp:revision>
  <dcterms:created xsi:type="dcterms:W3CDTF">2014-07-01T09:48:04Z</dcterms:created>
  <dcterms:modified xsi:type="dcterms:W3CDTF">2023-01-05T04:35:15Z</dcterms:modified>
</cp:coreProperties>
</file>